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0"/>
  </p:notesMasterIdLst>
  <p:sldIdLst>
    <p:sldId id="265" r:id="rId3"/>
    <p:sldId id="695" r:id="rId4"/>
    <p:sldId id="318" r:id="rId5"/>
    <p:sldId id="660" r:id="rId6"/>
    <p:sldId id="693" r:id="rId7"/>
    <p:sldId id="653" r:id="rId8"/>
    <p:sldId id="697" r:id="rId9"/>
    <p:sldId id="295" r:id="rId10"/>
    <p:sldId id="1221" r:id="rId11"/>
    <p:sldId id="287" r:id="rId12"/>
    <p:sldId id="669" r:id="rId13"/>
    <p:sldId id="696" r:id="rId14"/>
    <p:sldId id="1234" r:id="rId15"/>
    <p:sldId id="1235" r:id="rId16"/>
    <p:sldId id="1232" r:id="rId17"/>
    <p:sldId id="1228" r:id="rId18"/>
    <p:sldId id="1229" r:id="rId19"/>
    <p:sldId id="1237" r:id="rId20"/>
    <p:sldId id="283" r:id="rId21"/>
    <p:sldId id="1227" r:id="rId22"/>
    <p:sldId id="1233" r:id="rId23"/>
    <p:sldId id="1236" r:id="rId24"/>
    <p:sldId id="667" r:id="rId25"/>
    <p:sldId id="664" r:id="rId26"/>
    <p:sldId id="279" r:id="rId27"/>
    <p:sldId id="1230" r:id="rId28"/>
    <p:sldId id="1223" r:id="rId29"/>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200"/>
    <a:srgbClr val="1598C5"/>
    <a:srgbClr val="FFC999"/>
    <a:srgbClr val="FFB4AA"/>
    <a:srgbClr val="62D0DF"/>
    <a:srgbClr val="DAC79D"/>
    <a:srgbClr val="DAB7E2"/>
    <a:srgbClr val="006666"/>
    <a:srgbClr val="000000"/>
    <a:srgbClr val="92D7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0"/>
    <p:restoredTop sz="79538"/>
  </p:normalViewPr>
  <p:slideViewPr>
    <p:cSldViewPr snapToGrid="0" snapToObjects="1">
      <p:cViewPr varScale="1">
        <p:scale>
          <a:sx n="85" d="100"/>
          <a:sy n="85" d="100"/>
        </p:scale>
        <p:origin x="1104" y="160"/>
      </p:cViewPr>
      <p:guideLst>
        <p:guide orient="horz" pos="2160"/>
        <p:guide pos="2880"/>
      </p:guideLst>
    </p:cSldViewPr>
  </p:slideViewPr>
  <p:outlineViewPr>
    <p:cViewPr>
      <p:scale>
        <a:sx n="33" d="100"/>
        <a:sy n="33" d="100"/>
      </p:scale>
      <p:origin x="0" y="329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106" d="100"/>
          <a:sy n="106" d="100"/>
        </p:scale>
        <p:origin x="26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B3A1EEC-71D9-D741-BAC5-C38CAFB5D24F}" type="datetimeFigureOut">
              <a:rPr lang="en-US"/>
              <a:pPr>
                <a:defRPr/>
              </a:pPr>
              <a:t>9/2/18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9CFA5EB-8C47-3B41-8231-2967036D931B}" type="slidenum">
              <a:rPr lang="en-US"/>
              <a:pPr>
                <a:defRPr/>
              </a:pPr>
              <a:t>‹#›</a:t>
            </a:fld>
            <a:endParaRPr lang="en-US"/>
          </a:p>
        </p:txBody>
      </p:sp>
    </p:spTree>
    <p:extLst>
      <p:ext uri="{BB962C8B-B14F-4D97-AF65-F5344CB8AC3E}">
        <p14:creationId xmlns:p14="http://schemas.microsoft.com/office/powerpoint/2010/main" val="16810657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Biology is heterogeneous, but linked by common threads of biological matter of evolution, therefore we can use a variety of different methods to probe and test those living systems whether they are bugs, people </a:t>
            </a:r>
            <a:r>
              <a:rPr lang="en-US" dirty="0" err="1"/>
              <a:t>etc</a:t>
            </a:r>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3</a:t>
            </a:fld>
            <a:endParaRPr lang="en-US"/>
          </a:p>
        </p:txBody>
      </p:sp>
    </p:spTree>
    <p:extLst>
      <p:ext uri="{BB962C8B-B14F-4D97-AF65-F5344CB8AC3E}">
        <p14:creationId xmlns:p14="http://schemas.microsoft.com/office/powerpoint/2010/main" val="83858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pPr>
            <a:r>
              <a:rPr lang="en-US" altLang="x-none" dirty="0">
                <a:latin typeface="Arial" charset="0"/>
                <a:ea typeface="ＭＳ Ｐゴシック" charset="-128"/>
              </a:rPr>
              <a:t>Indeed, in the life sciences we have a suite of databases in which data of certain types</a:t>
            </a:r>
            <a:r>
              <a:rPr lang="en-US" altLang="x-none" baseline="0" dirty="0">
                <a:latin typeface="Arial" charset="0"/>
                <a:ea typeface="ＭＳ Ｐゴシック" charset="-128"/>
              </a:rPr>
              <a:t> should be deposited, from genomics to expression protein structure data</a:t>
            </a:r>
            <a:endParaRPr lang="en-US" altLang="x-none" dirty="0">
              <a:latin typeface="Arial" charset="0"/>
              <a:ea typeface="ＭＳ Ｐゴシック" charset="-128"/>
            </a:endParaRPr>
          </a:p>
          <a:p>
            <a:pPr defTabSz="914400"/>
            <a:endParaRPr lang="en-GB" altLang="x-none" dirty="0">
              <a:ea typeface="ＭＳ Ｐゴシック" charset="-128"/>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A1DF6C41-23A6-314F-95E4-B0CEAC94FFA6}" type="slidenum">
              <a:rPr lang="en-GB" altLang="x-none" sz="1200"/>
              <a:pPr/>
              <a:t>4</a:t>
            </a:fld>
            <a:endParaRPr lang="en-GB" altLang="x-none" sz="1200"/>
          </a:p>
        </p:txBody>
      </p:sp>
    </p:spTree>
    <p:extLst>
      <p:ext uri="{BB962C8B-B14F-4D97-AF65-F5344CB8AC3E}">
        <p14:creationId xmlns:p14="http://schemas.microsoft.com/office/powerpoint/2010/main" val="679321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714048-4F91-8641-9378-9BB4D23F1458}" type="slidenum">
              <a:rPr lang="en-US" smtClean="0"/>
              <a:t>8</a:t>
            </a:fld>
            <a:endParaRPr lang="en-US"/>
          </a:p>
        </p:txBody>
      </p:sp>
    </p:spTree>
    <p:extLst>
      <p:ext uri="{BB962C8B-B14F-4D97-AF65-F5344CB8AC3E}">
        <p14:creationId xmlns:p14="http://schemas.microsoft.com/office/powerpoint/2010/main" val="155109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F3714048-4F91-8641-9378-9BB4D23F1458}" type="slidenum">
              <a:rPr lang="en-US" smtClean="0"/>
              <a:t>11</a:t>
            </a:fld>
            <a:endParaRPr lang="en-US"/>
          </a:p>
        </p:txBody>
      </p:sp>
    </p:spTree>
    <p:extLst>
      <p:ext uri="{BB962C8B-B14F-4D97-AF65-F5344CB8AC3E}">
        <p14:creationId xmlns:p14="http://schemas.microsoft.com/office/powerpoint/2010/main" val="336625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Europe PMC citation network is derived from three sources: 1) PubMed Central (PMC) full-text XML files; 2) Crossref OAI-PMH metadata service;</a:t>
            </a:r>
            <a:r>
              <a:rPr lang="en-GB" baseline="0" dirty="0"/>
              <a:t> </a:t>
            </a:r>
            <a:r>
              <a:rPr lang="en-GB" dirty="0"/>
              <a:t>3) PMC OCR reference lists.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run the PMC citation pipeline daily, and Crossref weekly. If a reference list for the same citing article arrives from multiple sources, we prioritise in the following order: PMC full-text, then Crossref, then PMC OCR.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N.B. The PMC pre-compiled content is in part a compiled</a:t>
            </a:r>
            <a:r>
              <a:rPr lang="en-GB" baseline="0" dirty="0"/>
              <a:t> citation list from PMC full-text, but also part of a</a:t>
            </a:r>
            <a:r>
              <a:rPr lang="en-GB" dirty="0"/>
              <a:t> back-digitisation project where the PDFs of older articles undergo optical character recognition and reference lists are derived. PMC try to match these references to PMIDs and make these cited articles available to us. We only display the PDF in Europe PMC for these articles and don't have the XML.</a:t>
            </a:r>
          </a:p>
        </p:txBody>
      </p:sp>
      <p:sp>
        <p:nvSpPr>
          <p:cNvPr id="4" name="Slide Number Placeholder 3"/>
          <p:cNvSpPr>
            <a:spLocks noGrp="1"/>
          </p:cNvSpPr>
          <p:nvPr>
            <p:ph type="sldNum" sz="quarter" idx="10"/>
          </p:nvPr>
        </p:nvSpPr>
        <p:spPr/>
        <p:txBody>
          <a:bodyPr/>
          <a:lstStyle/>
          <a:p>
            <a:fld id="{50C9EF18-AF68-9A41-A481-481E3618B358}" type="slidenum">
              <a:rPr lang="en-US" smtClean="0"/>
              <a:pPr/>
              <a:t>13</a:t>
            </a:fld>
            <a:endParaRPr lang="en-US" dirty="0"/>
          </a:p>
        </p:txBody>
      </p:sp>
    </p:spTree>
    <p:extLst>
      <p:ext uri="{BB962C8B-B14F-4D97-AF65-F5344CB8AC3E}">
        <p14:creationId xmlns:p14="http://schemas.microsoft.com/office/powerpoint/2010/main" val="1120995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we query Crossref</a:t>
            </a:r>
            <a:r>
              <a:rPr lang="en-GB" baseline="0" dirty="0"/>
              <a:t> with a predefined list of publisher DOI prefixes. Then we check if the journal and then each citing article is available in Europe PMC. Next we check for priority. Then for each entry in the bibliography we try to make a match to another existing article in Europe PMC. Each match is stored in </a:t>
            </a:r>
            <a:r>
              <a:rPr lang="en-GB" dirty="0"/>
              <a:t>our main ORACLE database as an ID pairs of the "citing" article, and the "cited" article. If we're unable to match a citation pair, we store the pair in a NONMATCH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make this citation information available via our </a:t>
            </a:r>
            <a:r>
              <a:rPr lang="en-GB" dirty="0" err="1"/>
              <a:t>webservices</a:t>
            </a:r>
            <a:r>
              <a:rPr lang="en-GB" dirty="0"/>
              <a:t> and on our front-end. We show individual citations counts for all publications in Europe PMC and display the both the cited and citing publications on the Europe PMC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50C9EF18-AF68-9A41-A481-481E3618B358}" type="slidenum">
              <a:rPr lang="en-US" smtClean="0"/>
              <a:pPr/>
              <a:t>14</a:t>
            </a:fld>
            <a:endParaRPr lang="en-US" dirty="0"/>
          </a:p>
        </p:txBody>
      </p:sp>
    </p:spTree>
    <p:extLst>
      <p:ext uri="{BB962C8B-B14F-4D97-AF65-F5344CB8AC3E}">
        <p14:creationId xmlns:p14="http://schemas.microsoft.com/office/powerpoint/2010/main" val="133149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9CFA5EB-8C47-3B41-8231-2967036D931B}" type="slidenum">
              <a:rPr lang="en-US" smtClean="0"/>
              <a:pPr>
                <a:defRPr/>
              </a:pPr>
              <a:t>21</a:t>
            </a:fld>
            <a:endParaRPr lang="en-US"/>
          </a:p>
        </p:txBody>
      </p:sp>
    </p:spTree>
    <p:extLst>
      <p:ext uri="{BB962C8B-B14F-4D97-AF65-F5344CB8AC3E}">
        <p14:creationId xmlns:p14="http://schemas.microsoft.com/office/powerpoint/2010/main" val="2489659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DNA_dark2.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56700" cy="688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758545261"/>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slidebackground_medaka3.jp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68800"/>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44570337"/>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pic>
        <p:nvPicPr>
          <p:cNvPr id="2" name="Picture 1" descr="EMBL_EBI_slidebackground_medaka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1"/>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3" name="Picture 2" descr="EMBL_EBI_slidebackground_plant2.jp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0800" y="-7200"/>
            <a:ext cx="9154800" cy="6865200"/>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44570337"/>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9"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999" cy="6858000"/>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571725"/>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18575684"/>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533400" y="1219200"/>
            <a:ext cx="38989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0"/>
          </p:nvPr>
        </p:nvSpPr>
        <p:spPr>
          <a:xfrm>
            <a:off x="4686300" y="1219200"/>
            <a:ext cx="40005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3927178"/>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220400"/>
            <a:ext cx="3886200" cy="437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220400"/>
            <a:ext cx="3886200" cy="437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405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7600" y="1620000"/>
            <a:ext cx="7772400" cy="11340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4800" y="3027600"/>
            <a:ext cx="6858000" cy="16559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7425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pic>
        <p:nvPicPr>
          <p:cNvPr id="5" name="Picture 5" descr="powerpont-slide-title_cell_dark4.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61463" cy="687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906975086"/>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9733709"/>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55626096"/>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533400" y="1219200"/>
            <a:ext cx="38989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0"/>
          </p:nvPr>
        </p:nvSpPr>
        <p:spPr>
          <a:xfrm>
            <a:off x="4686300" y="1219200"/>
            <a:ext cx="40005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84140236"/>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Chemistry-slide2-background.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56700" cy="687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270269803"/>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pic>
        <p:nvPicPr>
          <p:cNvPr id="2" name="Picture 1" descr="EMBL_EBI_Chem slide background4.tif"/>
          <p:cNvPicPr>
            <a:picLocks noChangeAspect="1"/>
          </p:cNvPicPr>
          <p:nvPr userDrawn="1"/>
        </p:nvPicPr>
        <p:blipFill rotWithShape="1">
          <a:blip r:embed="rId2" cstate="screen">
            <a:extLst>
              <a:ext uri="{28A0092B-C50C-407E-A947-70E740481C1C}">
                <a14:useLocalDpi xmlns:a14="http://schemas.microsoft.com/office/drawing/2010/main"/>
              </a:ext>
            </a:extLst>
          </a:blip>
          <a:srcRect l="865" t="3106"/>
          <a:stretch/>
        </p:blipFill>
        <p:spPr>
          <a:xfrm>
            <a:off x="-1" y="0"/>
            <a:ext cx="9155545" cy="6869545"/>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2887929993"/>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pic>
        <p:nvPicPr>
          <p:cNvPr id="5" name="Picture 5" descr="EMBL_EBI_PDBE-slide-background6.png"/>
          <p:cNvPicPr>
            <a:picLocks noChangeAspect="1"/>
          </p:cNvPicPr>
          <p:nvPr userDrawn="1"/>
        </p:nvPicPr>
        <p:blipFill>
          <a:blip r:embed="rId2" cstate="screen">
            <a:extLst>
              <a:ext uri="{28A0092B-C50C-407E-A947-70E740481C1C}">
                <a14:useLocalDpi xmlns:a14="http://schemas.microsoft.com/office/drawing/2010/main"/>
              </a:ext>
            </a:extLst>
          </a:blip>
          <a:srcRect t="-2167"/>
          <a:stretch>
            <a:fillRect/>
          </a:stretch>
        </p:blipFill>
        <p:spPr bwMode="auto">
          <a:xfrm>
            <a:off x="0" y="-149225"/>
            <a:ext cx="9156700" cy="701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712065442"/>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pic>
        <p:nvPicPr>
          <p:cNvPr id="3" name="Picture 2" descr="EMBL_EBI_slidebackground_fly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74201" cy="6881098"/>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261201025"/>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pic>
        <p:nvPicPr>
          <p:cNvPr id="3" name="Picture 2" descr="EMBL_EBI_slidebackground_cardiac4.jp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54800" cy="6868800"/>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44570337"/>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pic>
        <p:nvPicPr>
          <p:cNvPr id="2" name="Picture 1" descr="EMBL_EBI_slidebackground_cardiac5.jp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54800" cy="6868800"/>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285428190"/>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pic>
        <p:nvPicPr>
          <p:cNvPr id="3" name="Picture 2" descr="EMBL_EBI_slidebackground_c.elegan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1" y="0"/>
            <a:ext cx="9144121" cy="6869545"/>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US"/>
              <a:t>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extLst>
      <p:ext uri="{BB962C8B-B14F-4D97-AF65-F5344CB8AC3E}">
        <p14:creationId xmlns:p14="http://schemas.microsoft.com/office/powerpoint/2010/main" val="144570337"/>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9144000" cy="647700"/>
          </a:xfrm>
          <a:prstGeom prst="rect">
            <a:avLst/>
          </a:prstGeom>
          <a:solidFill>
            <a:srgbClr val="00434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44115" tIns="22065" rIns="44115" bIns="22065" anchor="ctr"/>
          <a:lstStyle/>
          <a:p>
            <a:pPr eaLnBrk="0" hangingPunct="0"/>
            <a:endParaRPr lang="en-GB" sz="1800"/>
          </a:p>
        </p:txBody>
      </p:sp>
      <p:sp>
        <p:nvSpPr>
          <p:cNvPr id="1027" name="Rectangle 2"/>
          <p:cNvSpPr>
            <a:spLocks noGrp="1" noChangeArrowheads="1"/>
          </p:cNvSpPr>
          <p:nvPr>
            <p:ph type="title"/>
          </p:nvPr>
        </p:nvSpPr>
        <p:spPr bwMode="auto">
          <a:xfrm>
            <a:off x="533400" y="304800"/>
            <a:ext cx="8153400" cy="762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endParaRPr lang="de-DE"/>
          </a:p>
        </p:txBody>
      </p:sp>
      <p:sp>
        <p:nvSpPr>
          <p:cNvPr id="1028" name="Rectangle 3"/>
          <p:cNvSpPr>
            <a:spLocks noGrp="1" noChangeArrowheads="1"/>
          </p:cNvSpPr>
          <p:nvPr>
            <p:ph type="body" idx="1"/>
          </p:nvPr>
        </p:nvSpPr>
        <p:spPr bwMode="auto">
          <a:xfrm>
            <a:off x="533400" y="1219200"/>
            <a:ext cx="8153400" cy="43513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pic>
        <p:nvPicPr>
          <p:cNvPr id="2" name="Picture 1"/>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7364413" y="6312750"/>
            <a:ext cx="1455319" cy="45000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3" r:id="rId2"/>
    <p:sldLayoutId id="2147483764" r:id="rId3"/>
    <p:sldLayoutId id="2147483766" r:id="rId4"/>
    <p:sldLayoutId id="2147483765" r:id="rId5"/>
    <p:sldLayoutId id="2147483767" r:id="rId6"/>
    <p:sldLayoutId id="2147483768" r:id="rId7"/>
    <p:sldLayoutId id="2147483772" r:id="rId8"/>
    <p:sldLayoutId id="2147483770" r:id="rId9"/>
    <p:sldLayoutId id="2147483771" r:id="rId10"/>
    <p:sldLayoutId id="2147483775" r:id="rId11"/>
    <p:sldLayoutId id="2147483769" r:id="rId12"/>
    <p:sldLayoutId id="2147483774" r:id="rId13"/>
    <p:sldLayoutId id="2147483776" r:id="rId14"/>
    <p:sldLayoutId id="2147483755" r:id="rId15"/>
    <p:sldLayoutId id="2147483756" r:id="rId16"/>
    <p:sldLayoutId id="2147483757" r:id="rId17"/>
    <p:sldLayoutId id="2147483777" r:id="rId18"/>
    <p:sldLayoutId id="2147483778" r:id="rId19"/>
  </p:sldLayoutIdLst>
  <p:transition>
    <p:cut/>
  </p:transition>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33400" y="304800"/>
            <a:ext cx="8153400" cy="762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Click to edit Master title style</a:t>
            </a:r>
          </a:p>
        </p:txBody>
      </p:sp>
      <p:sp>
        <p:nvSpPr>
          <p:cNvPr id="7171" name="Rectangle 3"/>
          <p:cNvSpPr>
            <a:spLocks noGrp="1" noChangeArrowheads="1"/>
          </p:cNvSpPr>
          <p:nvPr>
            <p:ph type="body" idx="1"/>
          </p:nvPr>
        </p:nvSpPr>
        <p:spPr bwMode="auto">
          <a:xfrm>
            <a:off x="533400" y="1219200"/>
            <a:ext cx="8153400" cy="43513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ransition>
    <p:cut/>
  </p:transition>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oai.crossref.or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533400" y="1040419"/>
            <a:ext cx="8430295" cy="685718"/>
          </a:xfrm>
        </p:spPr>
        <p:txBody>
          <a:bodyPr/>
          <a:lstStyle/>
          <a:p>
            <a:pPr>
              <a:defRPr/>
            </a:pPr>
            <a:r>
              <a:rPr lang="en-GB" dirty="0"/>
              <a:t>Europe PMC and open citations</a:t>
            </a:r>
            <a:endParaRPr lang="en-US" dirty="0"/>
          </a:p>
        </p:txBody>
      </p:sp>
      <p:sp>
        <p:nvSpPr>
          <p:cNvPr id="9219" name="Text Placeholder 6"/>
          <p:cNvSpPr>
            <a:spLocks noGrp="1"/>
          </p:cNvSpPr>
          <p:nvPr>
            <p:ph type="body" sz="quarter" idx="10"/>
          </p:nvPr>
        </p:nvSpPr>
        <p:spPr/>
        <p:txBody>
          <a:bodyPr/>
          <a:lstStyle/>
          <a:p>
            <a:r>
              <a:rPr lang="en-US" dirty="0">
                <a:latin typeface="HelveticaNeueLT Pro 35 Th" charset="0"/>
                <a:cs typeface="HelveticaNeueLT Pro 35 Th" charset="0"/>
              </a:rPr>
              <a:t>Jo McEntyre</a:t>
            </a:r>
            <a:br>
              <a:rPr lang="en-US" dirty="0">
                <a:latin typeface="HelveticaNeueLT Pro 35 Th" charset="0"/>
                <a:cs typeface="HelveticaNeueLT Pro 35 Th" charset="0"/>
              </a:rPr>
            </a:br>
            <a:r>
              <a:rPr lang="en-US" dirty="0">
                <a:latin typeface="HelveticaNeueLT Pro 35 Th" charset="0"/>
                <a:cs typeface="HelveticaNeueLT Pro 35 Th" charset="0"/>
              </a:rPr>
              <a:t>Head of Literature Services</a:t>
            </a:r>
          </a:p>
          <a:p>
            <a:r>
              <a:rPr lang="en-US" dirty="0" err="1">
                <a:latin typeface="HelveticaNeueLT Pro 35 Th" charset="0"/>
                <a:cs typeface="HelveticaNeueLT Pro 35 Th" charset="0"/>
              </a:rPr>
              <a:t>www.ebi.ac.uk</a:t>
            </a:r>
            <a:endParaRPr lang="en-US" dirty="0">
              <a:latin typeface="HelveticaNeueLT Pro 35 Th" charset="0"/>
              <a:cs typeface="HelveticaNeueLT Pro 35 Th" charset="0"/>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1167-5C69-9E4A-8DF6-AE872758F4C7}"/>
              </a:ext>
            </a:extLst>
          </p:cNvPr>
          <p:cNvSpPr>
            <a:spLocks noGrp="1"/>
          </p:cNvSpPr>
          <p:nvPr>
            <p:ph type="title"/>
          </p:nvPr>
        </p:nvSpPr>
        <p:spPr/>
        <p:txBody>
          <a:bodyPr/>
          <a:lstStyle/>
          <a:p>
            <a:r>
              <a:rPr lang="en-US" dirty="0"/>
              <a:t>Powerful search based on rich metadata</a:t>
            </a:r>
          </a:p>
        </p:txBody>
      </p:sp>
      <p:pic>
        <p:nvPicPr>
          <p:cNvPr id="6" name="Picture 5">
            <a:extLst>
              <a:ext uri="{FF2B5EF4-FFF2-40B4-BE49-F238E27FC236}">
                <a16:creationId xmlns:a16="http://schemas.microsoft.com/office/drawing/2014/main" id="{39E69EF0-BF99-544C-9379-8B204A651C96}"/>
              </a:ext>
            </a:extLst>
          </p:cNvPr>
          <p:cNvPicPr>
            <a:picLocks noChangeAspect="1"/>
          </p:cNvPicPr>
          <p:nvPr/>
        </p:nvPicPr>
        <p:blipFill>
          <a:blip r:embed="rId2"/>
          <a:stretch>
            <a:fillRect/>
          </a:stretch>
        </p:blipFill>
        <p:spPr>
          <a:xfrm>
            <a:off x="304800" y="876947"/>
            <a:ext cx="8610600" cy="5260654"/>
          </a:xfrm>
          <a:prstGeom prst="rect">
            <a:avLst/>
          </a:prstGeom>
        </p:spPr>
      </p:pic>
    </p:spTree>
    <p:extLst>
      <p:ext uri="{BB962C8B-B14F-4D97-AF65-F5344CB8AC3E}">
        <p14:creationId xmlns:p14="http://schemas.microsoft.com/office/powerpoint/2010/main" val="18518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274638"/>
            <a:ext cx="82296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0" i="0" kern="1200">
                <a:solidFill>
                  <a:srgbClr val="5A595E"/>
                </a:solidFill>
                <a:latin typeface="Open Sans" charset="0"/>
                <a:ea typeface="+mj-ea"/>
                <a:cs typeface="+mj-cs"/>
              </a:defRPr>
            </a:lvl1pPr>
          </a:lstStyle>
          <a:p>
            <a:r>
              <a:rPr lang="en-US" sz="3600" b="1" dirty="0"/>
              <a:t>Maximizing reuse of research</a:t>
            </a:r>
          </a:p>
        </p:txBody>
      </p:sp>
      <p:sp>
        <p:nvSpPr>
          <p:cNvPr id="24" name="Content Placeholder 2"/>
          <p:cNvSpPr>
            <a:spLocks noGrp="1"/>
          </p:cNvSpPr>
          <p:nvPr>
            <p:ph sz="half" idx="1"/>
          </p:nvPr>
        </p:nvSpPr>
        <p:spPr>
          <a:xfrm>
            <a:off x="354169" y="1587199"/>
            <a:ext cx="4385256" cy="3750735"/>
          </a:xfrm>
        </p:spPr>
        <p:txBody>
          <a:bodyPr>
            <a:normAutofit fontScale="92500" lnSpcReduction="10000"/>
          </a:bodyPr>
          <a:lstStyle/>
          <a:p>
            <a:pPr>
              <a:spcBef>
                <a:spcPts val="100"/>
              </a:spcBef>
            </a:pPr>
            <a:r>
              <a:rPr lang="en-US" sz="2800" b="1" dirty="0">
                <a:solidFill>
                  <a:srgbClr val="75777B"/>
                </a:solidFill>
              </a:rPr>
              <a:t>Europe PMC is an open community platform </a:t>
            </a:r>
          </a:p>
          <a:p>
            <a:pPr>
              <a:spcBef>
                <a:spcPts val="100"/>
              </a:spcBef>
            </a:pPr>
            <a:endParaRPr lang="en-US" sz="2800" b="1" dirty="0">
              <a:solidFill>
                <a:srgbClr val="75777B"/>
              </a:solidFill>
            </a:endParaRPr>
          </a:p>
          <a:p>
            <a:pPr>
              <a:spcBef>
                <a:spcPts val="100"/>
              </a:spcBef>
            </a:pPr>
            <a:r>
              <a:rPr lang="en-US" sz="2800" b="1" dirty="0">
                <a:solidFill>
                  <a:srgbClr val="75777B"/>
                </a:solidFill>
              </a:rPr>
              <a:t>Specialist scientific knowledge allows rich services and community engagement</a:t>
            </a:r>
          </a:p>
          <a:p>
            <a:pPr>
              <a:spcBef>
                <a:spcPts val="100"/>
              </a:spcBef>
            </a:pPr>
            <a:endParaRPr lang="en-US" sz="2800" b="1" dirty="0">
              <a:solidFill>
                <a:srgbClr val="75777B"/>
              </a:solidFill>
            </a:endParaRPr>
          </a:p>
          <a:p>
            <a:pPr>
              <a:spcBef>
                <a:spcPts val="100"/>
              </a:spcBef>
            </a:pPr>
            <a:r>
              <a:rPr lang="en-US" sz="2800" b="1" dirty="0">
                <a:solidFill>
                  <a:srgbClr val="75777B"/>
                </a:solidFill>
              </a:rPr>
              <a:t>European science context</a:t>
            </a:r>
          </a:p>
        </p:txBody>
      </p:sp>
      <p:pic>
        <p:nvPicPr>
          <p:cNvPr id="14" name="Picture 13">
            <a:extLst>
              <a:ext uri="{FF2B5EF4-FFF2-40B4-BE49-F238E27FC236}">
                <a16:creationId xmlns:a16="http://schemas.microsoft.com/office/drawing/2014/main" id="{5D13318C-50DE-2248-9455-2E379D8F0754}"/>
              </a:ext>
            </a:extLst>
          </p:cNvPr>
          <p:cNvPicPr>
            <a:picLocks noChangeAspect="1"/>
          </p:cNvPicPr>
          <p:nvPr/>
        </p:nvPicPr>
        <p:blipFill>
          <a:blip r:embed="rId3"/>
          <a:stretch>
            <a:fillRect/>
          </a:stretch>
        </p:blipFill>
        <p:spPr>
          <a:xfrm>
            <a:off x="5126567" y="1566332"/>
            <a:ext cx="3434573" cy="4401047"/>
          </a:xfrm>
          <a:prstGeom prst="rect">
            <a:avLst/>
          </a:prstGeom>
        </p:spPr>
      </p:pic>
    </p:spTree>
    <p:extLst>
      <p:ext uri="{BB962C8B-B14F-4D97-AF65-F5344CB8AC3E}">
        <p14:creationId xmlns:p14="http://schemas.microsoft.com/office/powerpoint/2010/main" val="1693603357"/>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a:spLocks noGrp="1"/>
          </p:cNvSpPr>
          <p:nvPr>
            <p:ph type="subTitle" idx="1"/>
          </p:nvPr>
        </p:nvSpPr>
        <p:spPr>
          <a:xfrm>
            <a:off x="682265" y="2080515"/>
            <a:ext cx="7779469" cy="1253765"/>
          </a:xfrm>
        </p:spPr>
        <p:txBody>
          <a:bodyPr>
            <a:normAutofit/>
          </a:bodyPr>
          <a:lstStyle/>
          <a:p>
            <a:pPr>
              <a:lnSpc>
                <a:spcPct val="110000"/>
              </a:lnSpc>
            </a:pPr>
            <a:r>
              <a:rPr lang="en-GB" altLang="en-US" sz="5400" b="1" dirty="0">
                <a:latin typeface="Open Sans" charset="0"/>
                <a:ea typeface="Open Sans" charset="0"/>
                <a:cs typeface="Open Sans" charset="0"/>
              </a:rPr>
              <a:t>Citations</a:t>
            </a:r>
          </a:p>
        </p:txBody>
      </p:sp>
    </p:spTree>
    <p:extLst>
      <p:ext uri="{BB962C8B-B14F-4D97-AF65-F5344CB8AC3E}">
        <p14:creationId xmlns:p14="http://schemas.microsoft.com/office/powerpoint/2010/main" val="124262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Open Sans"/>
              </a:rPr>
              <a:t>Citation Network Processes</a:t>
            </a:r>
          </a:p>
        </p:txBody>
      </p:sp>
      <p:grpSp>
        <p:nvGrpSpPr>
          <p:cNvPr id="44" name="Group 43"/>
          <p:cNvGrpSpPr/>
          <p:nvPr/>
        </p:nvGrpSpPr>
        <p:grpSpPr>
          <a:xfrm>
            <a:off x="1653158" y="1988195"/>
            <a:ext cx="1724024" cy="1138486"/>
            <a:chOff x="103110" y="1986486"/>
            <a:chExt cx="1724024" cy="1138486"/>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58" y="1986486"/>
              <a:ext cx="1166928" cy="612735"/>
            </a:xfrm>
            <a:prstGeom prst="rect">
              <a:avLst/>
            </a:prstGeom>
          </p:spPr>
        </p:pic>
        <p:sp>
          <p:nvSpPr>
            <p:cNvPr id="16" name="TextBox 15"/>
            <p:cNvSpPr txBox="1"/>
            <p:nvPr/>
          </p:nvSpPr>
          <p:spPr>
            <a:xfrm>
              <a:off x="103110" y="2601752"/>
              <a:ext cx="1724024" cy="523220"/>
            </a:xfrm>
            <a:prstGeom prst="rect">
              <a:avLst/>
            </a:prstGeom>
            <a:noFill/>
          </p:spPr>
          <p:txBody>
            <a:bodyPr wrap="square" rtlCol="0">
              <a:spAutoFit/>
            </a:bodyPr>
            <a:lstStyle/>
            <a:p>
              <a:pPr algn="ctr"/>
              <a:r>
                <a:rPr lang="en-GB" sz="1400" dirty="0">
                  <a:latin typeface="Open Sans"/>
                </a:rPr>
                <a:t>PubMed Central full-text XML</a:t>
              </a:r>
            </a:p>
          </p:txBody>
        </p:sp>
      </p:grpSp>
      <p:grpSp>
        <p:nvGrpSpPr>
          <p:cNvPr id="45" name="Group 44"/>
          <p:cNvGrpSpPr/>
          <p:nvPr/>
        </p:nvGrpSpPr>
        <p:grpSpPr>
          <a:xfrm>
            <a:off x="1653158" y="3519029"/>
            <a:ext cx="1724024" cy="920512"/>
            <a:chOff x="103110" y="3412545"/>
            <a:chExt cx="1724024" cy="920512"/>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68" y="3412545"/>
              <a:ext cx="423508" cy="612735"/>
            </a:xfrm>
            <a:prstGeom prst="rect">
              <a:avLst/>
            </a:prstGeom>
          </p:spPr>
        </p:pic>
        <p:sp>
          <p:nvSpPr>
            <p:cNvPr id="17" name="TextBox 16"/>
            <p:cNvSpPr txBox="1"/>
            <p:nvPr/>
          </p:nvSpPr>
          <p:spPr>
            <a:xfrm>
              <a:off x="103110" y="4025280"/>
              <a:ext cx="1724024" cy="307777"/>
            </a:xfrm>
            <a:prstGeom prst="rect">
              <a:avLst/>
            </a:prstGeom>
            <a:noFill/>
          </p:spPr>
          <p:txBody>
            <a:bodyPr wrap="square" rtlCol="0">
              <a:spAutoFit/>
            </a:bodyPr>
            <a:lstStyle/>
            <a:p>
              <a:pPr algn="ctr"/>
              <a:r>
                <a:rPr lang="en-GB" sz="1400" dirty="0">
                  <a:latin typeface="Open Sans"/>
                </a:rPr>
                <a:t>Crossref OAI-PMH</a:t>
              </a:r>
            </a:p>
          </p:txBody>
        </p:sp>
      </p:grpSp>
      <p:grpSp>
        <p:nvGrpSpPr>
          <p:cNvPr id="46" name="Group 45"/>
          <p:cNvGrpSpPr/>
          <p:nvPr/>
        </p:nvGrpSpPr>
        <p:grpSpPr>
          <a:xfrm>
            <a:off x="1653158" y="4840313"/>
            <a:ext cx="1724024" cy="1137448"/>
            <a:chOff x="103110" y="4838604"/>
            <a:chExt cx="1724024" cy="1137448"/>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109" y="4838604"/>
              <a:ext cx="616027" cy="616027"/>
            </a:xfrm>
            <a:prstGeom prst="rect">
              <a:avLst/>
            </a:prstGeom>
          </p:spPr>
        </p:pic>
        <p:sp>
          <p:nvSpPr>
            <p:cNvPr id="18" name="TextBox 17"/>
            <p:cNvSpPr txBox="1"/>
            <p:nvPr/>
          </p:nvSpPr>
          <p:spPr>
            <a:xfrm>
              <a:off x="103110" y="5452832"/>
              <a:ext cx="1724024" cy="523220"/>
            </a:xfrm>
            <a:prstGeom prst="rect">
              <a:avLst/>
            </a:prstGeom>
            <a:noFill/>
          </p:spPr>
          <p:txBody>
            <a:bodyPr wrap="square" rtlCol="0">
              <a:spAutoFit/>
            </a:bodyPr>
            <a:lstStyle/>
            <a:p>
              <a:pPr algn="ctr"/>
              <a:r>
                <a:rPr lang="en-GB" sz="1400" dirty="0">
                  <a:latin typeface="Open Sans"/>
                </a:rPr>
                <a:t>PMC pre-compiled citations</a:t>
              </a:r>
            </a:p>
          </p:txBody>
        </p:sp>
      </p:grpSp>
      <p:sp>
        <p:nvSpPr>
          <p:cNvPr id="19" name="TextBox 18"/>
          <p:cNvSpPr txBox="1"/>
          <p:nvPr/>
        </p:nvSpPr>
        <p:spPr>
          <a:xfrm>
            <a:off x="1653158" y="1366090"/>
            <a:ext cx="1724024" cy="400110"/>
          </a:xfrm>
          <a:prstGeom prst="rect">
            <a:avLst/>
          </a:prstGeom>
          <a:noFill/>
        </p:spPr>
        <p:txBody>
          <a:bodyPr wrap="square" rtlCol="0">
            <a:spAutoFit/>
          </a:bodyPr>
          <a:lstStyle/>
          <a:p>
            <a:pPr algn="ctr"/>
            <a:r>
              <a:rPr lang="en-GB" sz="2000" b="1" dirty="0">
                <a:latin typeface="Open Sans"/>
              </a:rPr>
              <a:t>Source</a:t>
            </a:r>
          </a:p>
        </p:txBody>
      </p:sp>
      <p:sp>
        <p:nvSpPr>
          <p:cNvPr id="42" name="TextBox 41"/>
          <p:cNvSpPr txBox="1"/>
          <p:nvPr/>
        </p:nvSpPr>
        <p:spPr>
          <a:xfrm>
            <a:off x="6476937" y="1217230"/>
            <a:ext cx="1724024" cy="707886"/>
          </a:xfrm>
          <a:prstGeom prst="rect">
            <a:avLst/>
          </a:prstGeom>
          <a:noFill/>
        </p:spPr>
        <p:txBody>
          <a:bodyPr wrap="square" rtlCol="0">
            <a:spAutoFit/>
          </a:bodyPr>
          <a:lstStyle/>
          <a:p>
            <a:pPr algn="ctr"/>
            <a:r>
              <a:rPr lang="en-GB" sz="2000" b="1" dirty="0">
                <a:latin typeface="Open Sans"/>
              </a:rPr>
              <a:t>Citation Matching</a:t>
            </a:r>
          </a:p>
        </p:txBody>
      </p:sp>
      <p:sp>
        <p:nvSpPr>
          <p:cNvPr id="43" name="TextBox 42"/>
          <p:cNvSpPr txBox="1"/>
          <p:nvPr/>
        </p:nvSpPr>
        <p:spPr>
          <a:xfrm>
            <a:off x="5971062" y="2188471"/>
            <a:ext cx="2654460" cy="738664"/>
          </a:xfrm>
          <a:prstGeom prst="rect">
            <a:avLst/>
          </a:prstGeom>
          <a:noFill/>
        </p:spPr>
        <p:txBody>
          <a:bodyPr wrap="square" rtlCol="0">
            <a:spAutoFit/>
          </a:bodyPr>
          <a:lstStyle/>
          <a:p>
            <a:pPr algn="ctr"/>
            <a:r>
              <a:rPr lang="en-GB" sz="1400" dirty="0">
                <a:latin typeface="Open Sans"/>
              </a:rPr>
              <a:t>PMID or DOI, then strict match on journal abbreviation, ISSN, volume, page numbers etc.</a:t>
            </a:r>
          </a:p>
        </p:txBody>
      </p:sp>
      <p:sp>
        <p:nvSpPr>
          <p:cNvPr id="48" name="TextBox 47"/>
          <p:cNvSpPr txBox="1"/>
          <p:nvPr/>
        </p:nvSpPr>
        <p:spPr>
          <a:xfrm>
            <a:off x="3356920" y="1150721"/>
            <a:ext cx="2821207" cy="707886"/>
          </a:xfrm>
          <a:prstGeom prst="rect">
            <a:avLst/>
          </a:prstGeom>
          <a:noFill/>
        </p:spPr>
        <p:txBody>
          <a:bodyPr wrap="square" rtlCol="0">
            <a:spAutoFit/>
          </a:bodyPr>
          <a:lstStyle/>
          <a:p>
            <a:pPr algn="ctr"/>
            <a:r>
              <a:rPr lang="en-GB" sz="2000" b="1" dirty="0">
                <a:latin typeface="Open Sans"/>
              </a:rPr>
              <a:t>Total matched citations</a:t>
            </a:r>
          </a:p>
          <a:p>
            <a:pPr algn="ctr"/>
            <a:r>
              <a:rPr lang="en-GB" sz="2000" b="1" dirty="0">
                <a:latin typeface="Open Sans"/>
              </a:rPr>
              <a:t>Total citing articles</a:t>
            </a:r>
          </a:p>
        </p:txBody>
      </p:sp>
      <p:sp>
        <p:nvSpPr>
          <p:cNvPr id="49" name="TextBox 48"/>
          <p:cNvSpPr txBox="1"/>
          <p:nvPr/>
        </p:nvSpPr>
        <p:spPr>
          <a:xfrm>
            <a:off x="3872159" y="2322392"/>
            <a:ext cx="1724024" cy="523220"/>
          </a:xfrm>
          <a:prstGeom prst="rect">
            <a:avLst/>
          </a:prstGeom>
          <a:noFill/>
        </p:spPr>
        <p:txBody>
          <a:bodyPr wrap="square" rtlCol="0" anchor="ctr">
            <a:spAutoFit/>
          </a:bodyPr>
          <a:lstStyle/>
          <a:p>
            <a:pPr algn="ctr"/>
            <a:r>
              <a:rPr lang="en-GB" sz="1400" dirty="0">
                <a:latin typeface="Open Sans"/>
              </a:rPr>
              <a:t>96 million</a:t>
            </a:r>
          </a:p>
          <a:p>
            <a:pPr algn="ctr"/>
            <a:r>
              <a:rPr lang="en-GB" sz="1400" dirty="0">
                <a:latin typeface="Open Sans"/>
              </a:rPr>
              <a:t>2.8 million</a:t>
            </a:r>
          </a:p>
        </p:txBody>
      </p:sp>
      <p:sp>
        <p:nvSpPr>
          <p:cNvPr id="51" name="TextBox 50"/>
          <p:cNvSpPr txBox="1"/>
          <p:nvPr/>
        </p:nvSpPr>
        <p:spPr>
          <a:xfrm>
            <a:off x="3864567" y="3756977"/>
            <a:ext cx="1724024" cy="523220"/>
          </a:xfrm>
          <a:prstGeom prst="rect">
            <a:avLst/>
          </a:prstGeom>
          <a:noFill/>
        </p:spPr>
        <p:txBody>
          <a:bodyPr wrap="square" rtlCol="0">
            <a:spAutoFit/>
          </a:bodyPr>
          <a:lstStyle/>
          <a:p>
            <a:pPr algn="ctr"/>
            <a:r>
              <a:rPr lang="en-GB" sz="1400" dirty="0">
                <a:latin typeface="Open Sans"/>
              </a:rPr>
              <a:t>226 million</a:t>
            </a:r>
          </a:p>
          <a:p>
            <a:pPr algn="ctr"/>
            <a:r>
              <a:rPr lang="en-GB" sz="1400" dirty="0">
                <a:latin typeface="Open Sans"/>
              </a:rPr>
              <a:t>10.3 million</a:t>
            </a:r>
          </a:p>
        </p:txBody>
      </p:sp>
      <p:sp>
        <p:nvSpPr>
          <p:cNvPr id="52" name="TextBox 51"/>
          <p:cNvSpPr txBox="1"/>
          <p:nvPr/>
        </p:nvSpPr>
        <p:spPr>
          <a:xfrm>
            <a:off x="3905512" y="5154791"/>
            <a:ext cx="1724024" cy="738664"/>
          </a:xfrm>
          <a:prstGeom prst="rect">
            <a:avLst/>
          </a:prstGeom>
          <a:noFill/>
        </p:spPr>
        <p:txBody>
          <a:bodyPr wrap="square" rtlCol="0">
            <a:spAutoFit/>
          </a:bodyPr>
          <a:lstStyle/>
          <a:p>
            <a:pPr algn="ctr"/>
            <a:r>
              <a:rPr lang="en-GB" sz="1400" dirty="0">
                <a:latin typeface="Open Sans"/>
              </a:rPr>
              <a:t>13.6 million</a:t>
            </a:r>
          </a:p>
          <a:p>
            <a:pPr algn="ctr"/>
            <a:r>
              <a:rPr lang="en-GB" sz="1400" dirty="0">
                <a:latin typeface="Open Sans"/>
              </a:rPr>
              <a:t>0.84 million</a:t>
            </a:r>
          </a:p>
          <a:p>
            <a:pPr algn="ctr"/>
            <a:endParaRPr lang="en-GB" sz="1400" dirty="0">
              <a:latin typeface="Open Sans"/>
            </a:endParaRPr>
          </a:p>
        </p:txBody>
      </p:sp>
      <p:sp>
        <p:nvSpPr>
          <p:cNvPr id="53" name="TextBox 52"/>
          <p:cNvSpPr txBox="1"/>
          <p:nvPr/>
        </p:nvSpPr>
        <p:spPr>
          <a:xfrm>
            <a:off x="5971061" y="3493349"/>
            <a:ext cx="2654460" cy="738664"/>
          </a:xfrm>
          <a:prstGeom prst="rect">
            <a:avLst/>
          </a:prstGeom>
          <a:noFill/>
        </p:spPr>
        <p:txBody>
          <a:bodyPr wrap="square" rtlCol="0">
            <a:spAutoFit/>
          </a:bodyPr>
          <a:lstStyle/>
          <a:p>
            <a:pPr algn="ctr"/>
            <a:r>
              <a:rPr lang="en-GB" sz="1400" u="sng" dirty="0">
                <a:latin typeface="Open Sans"/>
              </a:rPr>
              <a:t>DOI prefix</a:t>
            </a:r>
            <a:r>
              <a:rPr lang="en-GB" sz="1400" dirty="0">
                <a:latin typeface="Open Sans"/>
              </a:rPr>
              <a:t>, then fuzzy match journal abbreviation, ISSN, volume, page numbers etc.</a:t>
            </a:r>
          </a:p>
        </p:txBody>
      </p:sp>
      <p:sp>
        <p:nvSpPr>
          <p:cNvPr id="54" name="TextBox 53"/>
          <p:cNvSpPr txBox="1"/>
          <p:nvPr/>
        </p:nvSpPr>
        <p:spPr>
          <a:xfrm>
            <a:off x="5937708" y="5146764"/>
            <a:ext cx="2654460" cy="307777"/>
          </a:xfrm>
          <a:prstGeom prst="rect">
            <a:avLst/>
          </a:prstGeom>
          <a:noFill/>
        </p:spPr>
        <p:txBody>
          <a:bodyPr wrap="square" rtlCol="0">
            <a:spAutoFit/>
          </a:bodyPr>
          <a:lstStyle/>
          <a:p>
            <a:pPr algn="ctr"/>
            <a:r>
              <a:rPr lang="en-GB" sz="1400" dirty="0">
                <a:latin typeface="Open Sans"/>
              </a:rPr>
              <a:t>PMID then DOI</a:t>
            </a:r>
          </a:p>
        </p:txBody>
      </p:sp>
      <p:sp>
        <p:nvSpPr>
          <p:cNvPr id="55" name="TextBox 54"/>
          <p:cNvSpPr txBox="1"/>
          <p:nvPr/>
        </p:nvSpPr>
        <p:spPr>
          <a:xfrm>
            <a:off x="178520" y="1361850"/>
            <a:ext cx="1724024" cy="400110"/>
          </a:xfrm>
          <a:prstGeom prst="rect">
            <a:avLst/>
          </a:prstGeom>
          <a:noFill/>
        </p:spPr>
        <p:txBody>
          <a:bodyPr wrap="square" rtlCol="0">
            <a:spAutoFit/>
          </a:bodyPr>
          <a:lstStyle/>
          <a:p>
            <a:pPr algn="ctr"/>
            <a:r>
              <a:rPr lang="en-GB" sz="2000" b="1" dirty="0">
                <a:latin typeface="Open Sans"/>
              </a:rPr>
              <a:t>Priority</a:t>
            </a:r>
          </a:p>
        </p:txBody>
      </p:sp>
      <p:sp>
        <p:nvSpPr>
          <p:cNvPr id="56" name="TextBox 55"/>
          <p:cNvSpPr txBox="1"/>
          <p:nvPr/>
        </p:nvSpPr>
        <p:spPr>
          <a:xfrm>
            <a:off x="143828" y="2391219"/>
            <a:ext cx="1724024" cy="400110"/>
          </a:xfrm>
          <a:prstGeom prst="rect">
            <a:avLst/>
          </a:prstGeom>
          <a:noFill/>
        </p:spPr>
        <p:txBody>
          <a:bodyPr wrap="square" rtlCol="0" anchor="ctr">
            <a:spAutoFit/>
          </a:bodyPr>
          <a:lstStyle/>
          <a:p>
            <a:pPr algn="ctr"/>
            <a:r>
              <a:rPr lang="en-GB" sz="2000" b="1" dirty="0">
                <a:latin typeface="Open Sans"/>
              </a:rPr>
              <a:t>1</a:t>
            </a:r>
          </a:p>
        </p:txBody>
      </p:sp>
      <p:sp>
        <p:nvSpPr>
          <p:cNvPr id="58" name="TextBox 57"/>
          <p:cNvSpPr txBox="1"/>
          <p:nvPr/>
        </p:nvSpPr>
        <p:spPr>
          <a:xfrm>
            <a:off x="161361" y="3695022"/>
            <a:ext cx="1724024" cy="400110"/>
          </a:xfrm>
          <a:prstGeom prst="rect">
            <a:avLst/>
          </a:prstGeom>
          <a:noFill/>
        </p:spPr>
        <p:txBody>
          <a:bodyPr wrap="square" rtlCol="0">
            <a:spAutoFit/>
          </a:bodyPr>
          <a:lstStyle/>
          <a:p>
            <a:pPr algn="ctr"/>
            <a:r>
              <a:rPr lang="en-GB" sz="2000" b="1" dirty="0">
                <a:latin typeface="Open Sans"/>
              </a:rPr>
              <a:t>2</a:t>
            </a:r>
          </a:p>
        </p:txBody>
      </p:sp>
      <p:sp>
        <p:nvSpPr>
          <p:cNvPr id="59" name="TextBox 58"/>
          <p:cNvSpPr txBox="1"/>
          <p:nvPr/>
        </p:nvSpPr>
        <p:spPr>
          <a:xfrm>
            <a:off x="178520" y="5100597"/>
            <a:ext cx="1724024" cy="400110"/>
          </a:xfrm>
          <a:prstGeom prst="rect">
            <a:avLst/>
          </a:prstGeom>
          <a:noFill/>
        </p:spPr>
        <p:txBody>
          <a:bodyPr wrap="square" rtlCol="0">
            <a:spAutoFit/>
          </a:bodyPr>
          <a:lstStyle/>
          <a:p>
            <a:pPr algn="ctr"/>
            <a:r>
              <a:rPr lang="en-GB" sz="2000" b="1" dirty="0">
                <a:latin typeface="Open Sans"/>
              </a:rPr>
              <a:t>3</a:t>
            </a:r>
          </a:p>
        </p:txBody>
      </p:sp>
      <p:sp>
        <p:nvSpPr>
          <p:cNvPr id="4" name="TextBox 3">
            <a:extLst>
              <a:ext uri="{FF2B5EF4-FFF2-40B4-BE49-F238E27FC236}">
                <a16:creationId xmlns:a16="http://schemas.microsoft.com/office/drawing/2014/main" id="{8845BD4E-6897-5447-AF1D-3530B1668CC3}"/>
              </a:ext>
            </a:extLst>
          </p:cNvPr>
          <p:cNvSpPr txBox="1"/>
          <p:nvPr/>
        </p:nvSpPr>
        <p:spPr>
          <a:xfrm>
            <a:off x="6392585" y="5662622"/>
            <a:ext cx="2411238" cy="461665"/>
          </a:xfrm>
          <a:prstGeom prst="rect">
            <a:avLst/>
          </a:prstGeom>
          <a:noFill/>
        </p:spPr>
        <p:txBody>
          <a:bodyPr wrap="none" rtlCol="0">
            <a:spAutoFit/>
          </a:bodyPr>
          <a:lstStyle/>
          <a:p>
            <a:r>
              <a:rPr lang="en-US" dirty="0"/>
              <a:t>20% unmatched</a:t>
            </a:r>
          </a:p>
        </p:txBody>
      </p:sp>
      <p:pic>
        <p:nvPicPr>
          <p:cNvPr id="6" name="Picture 5">
            <a:extLst>
              <a:ext uri="{FF2B5EF4-FFF2-40B4-BE49-F238E27FC236}">
                <a16:creationId xmlns:a16="http://schemas.microsoft.com/office/drawing/2014/main" id="{1F87AFCF-57AF-0F42-B0F4-2A266B2E1930}"/>
              </a:ext>
            </a:extLst>
          </p:cNvPr>
          <p:cNvPicPr>
            <a:picLocks noChangeAspect="1"/>
          </p:cNvPicPr>
          <p:nvPr/>
        </p:nvPicPr>
        <p:blipFill>
          <a:blip r:embed="rId6"/>
          <a:stretch>
            <a:fillRect/>
          </a:stretch>
        </p:blipFill>
        <p:spPr>
          <a:xfrm>
            <a:off x="4139515" y="3318141"/>
            <a:ext cx="1140379" cy="487553"/>
          </a:xfrm>
          <a:prstGeom prst="rect">
            <a:avLst/>
          </a:prstGeom>
        </p:spPr>
      </p:pic>
    </p:spTree>
    <p:extLst>
      <p:ext uri="{BB962C8B-B14F-4D97-AF65-F5344CB8AC3E}">
        <p14:creationId xmlns:p14="http://schemas.microsoft.com/office/powerpoint/2010/main" val="3355534137"/>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Open Sans"/>
              </a:rPr>
              <a:t>In more detail</a:t>
            </a:r>
          </a:p>
        </p:txBody>
      </p:sp>
      <p:grpSp>
        <p:nvGrpSpPr>
          <p:cNvPr id="26" name="Group 25"/>
          <p:cNvGrpSpPr/>
          <p:nvPr/>
        </p:nvGrpSpPr>
        <p:grpSpPr>
          <a:xfrm>
            <a:off x="1189721" y="1274611"/>
            <a:ext cx="1724024" cy="920512"/>
            <a:chOff x="103110" y="3412545"/>
            <a:chExt cx="1724024" cy="920512"/>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68" y="3412545"/>
              <a:ext cx="423508" cy="612735"/>
            </a:xfrm>
            <a:prstGeom prst="rect">
              <a:avLst/>
            </a:prstGeom>
          </p:spPr>
        </p:pic>
        <p:sp>
          <p:nvSpPr>
            <p:cNvPr id="28" name="TextBox 27"/>
            <p:cNvSpPr txBox="1"/>
            <p:nvPr/>
          </p:nvSpPr>
          <p:spPr>
            <a:xfrm>
              <a:off x="103110" y="4025280"/>
              <a:ext cx="1724024" cy="307777"/>
            </a:xfrm>
            <a:prstGeom prst="rect">
              <a:avLst/>
            </a:prstGeom>
            <a:noFill/>
          </p:spPr>
          <p:txBody>
            <a:bodyPr wrap="square" rtlCol="0">
              <a:spAutoFit/>
            </a:bodyPr>
            <a:lstStyle/>
            <a:p>
              <a:pPr algn="ctr"/>
              <a:r>
                <a:rPr lang="en-GB" sz="1400" dirty="0">
                  <a:latin typeface="Open Sans"/>
                </a:rPr>
                <a:t>Crossref OAI-PMH</a:t>
              </a:r>
            </a:p>
          </p:txBody>
        </p:sp>
      </p:grpSp>
      <p:sp>
        <p:nvSpPr>
          <p:cNvPr id="4" name="TextBox 3"/>
          <p:cNvSpPr txBox="1"/>
          <p:nvPr/>
        </p:nvSpPr>
        <p:spPr>
          <a:xfrm>
            <a:off x="5197221" y="1916062"/>
            <a:ext cx="1663573" cy="553998"/>
          </a:xfrm>
          <a:prstGeom prst="rect">
            <a:avLst/>
          </a:prstGeom>
          <a:noFill/>
        </p:spPr>
        <p:txBody>
          <a:bodyPr wrap="square" rtlCol="0">
            <a:spAutoFit/>
          </a:bodyPr>
          <a:lstStyle/>
          <a:p>
            <a:pPr algn="ctr"/>
            <a:r>
              <a:rPr lang="en-GB" sz="1500" dirty="0">
                <a:latin typeface="Open Sans"/>
              </a:rPr>
              <a:t>Article in Europe PMC?</a:t>
            </a:r>
          </a:p>
        </p:txBody>
      </p:sp>
      <p:sp>
        <p:nvSpPr>
          <p:cNvPr id="5" name="Rectangle 4"/>
          <p:cNvSpPr/>
          <p:nvPr/>
        </p:nvSpPr>
        <p:spPr>
          <a:xfrm>
            <a:off x="132736" y="2392359"/>
            <a:ext cx="3724155" cy="577081"/>
          </a:xfrm>
          <a:prstGeom prst="rect">
            <a:avLst/>
          </a:prstGeom>
        </p:spPr>
        <p:txBody>
          <a:bodyPr wrap="square">
            <a:spAutoFit/>
          </a:bodyPr>
          <a:lstStyle/>
          <a:p>
            <a:r>
              <a:rPr lang="en-GB" sz="1050" dirty="0">
                <a:solidFill>
                  <a:srgbClr val="0052CC"/>
                </a:solidFill>
                <a:latin typeface="Courier New" panose="02070309020205020404" pitchFamily="49" charset="0"/>
                <a:cs typeface="Courier New" panose="02070309020205020404" pitchFamily="49" charset="0"/>
                <a:hlinkClick r:id="rId4"/>
              </a:rPr>
              <a:t>oai.crossref.org</a:t>
            </a:r>
            <a:r>
              <a:rPr lang="en-GB" sz="1050" dirty="0">
                <a:solidFill>
                  <a:srgbClr val="172B4D"/>
                </a:solidFill>
                <a:latin typeface="Courier New" panose="02070309020205020404" pitchFamily="49" charset="0"/>
                <a:cs typeface="Courier New" panose="02070309020205020404" pitchFamily="49" charset="0"/>
              </a:rPr>
              <a:t>:80/</a:t>
            </a:r>
            <a:r>
              <a:rPr lang="en-GB" sz="1050" dirty="0" err="1">
                <a:solidFill>
                  <a:srgbClr val="172B4D"/>
                </a:solidFill>
                <a:latin typeface="Courier New" panose="02070309020205020404" pitchFamily="49" charset="0"/>
                <a:cs typeface="Courier New" panose="02070309020205020404" pitchFamily="49" charset="0"/>
              </a:rPr>
              <a:t>OAIHandler?verb</a:t>
            </a:r>
            <a:r>
              <a:rPr lang="en-GB" sz="1050" dirty="0">
                <a:solidFill>
                  <a:srgbClr val="172B4D"/>
                </a:solidFill>
                <a:latin typeface="Courier New" panose="02070309020205020404" pitchFamily="49" charset="0"/>
                <a:cs typeface="Courier New" panose="02070309020205020404" pitchFamily="49" charset="0"/>
              </a:rPr>
              <a:t>=</a:t>
            </a:r>
            <a:r>
              <a:rPr lang="en-GB" sz="1050" dirty="0" err="1">
                <a:solidFill>
                  <a:srgbClr val="172B4D"/>
                </a:solidFill>
                <a:latin typeface="Courier New" panose="02070309020205020404" pitchFamily="49" charset="0"/>
                <a:cs typeface="Courier New" panose="02070309020205020404" pitchFamily="49" charset="0"/>
              </a:rPr>
              <a:t>ListRecords&amp;set</a:t>
            </a:r>
            <a:r>
              <a:rPr lang="en-GB" sz="1050" dirty="0">
                <a:solidFill>
                  <a:srgbClr val="172B4D"/>
                </a:solidFill>
                <a:latin typeface="Courier New" panose="02070309020205020404" pitchFamily="49" charset="0"/>
                <a:cs typeface="Courier New" panose="02070309020205020404" pitchFamily="49" charset="0"/>
              </a:rPr>
              <a:t>=$10.1101&amp;from=2018-08-01&amp;until=2018-08-02&amp;metadataPrefix=</a:t>
            </a:r>
            <a:r>
              <a:rPr lang="en-GB" sz="1050" dirty="0" err="1">
                <a:solidFill>
                  <a:srgbClr val="172B4D"/>
                </a:solidFill>
                <a:latin typeface="Courier New" panose="02070309020205020404" pitchFamily="49" charset="0"/>
                <a:cs typeface="Courier New" panose="02070309020205020404" pitchFamily="49" charset="0"/>
              </a:rPr>
              <a:t>cr_unixml</a:t>
            </a:r>
            <a:endParaRPr lang="en-GB" sz="1050" dirty="0">
              <a:latin typeface="Courier New" panose="02070309020205020404" pitchFamily="49" charset="0"/>
              <a:cs typeface="Courier New" panose="02070309020205020404" pitchFamily="49" charset="0"/>
            </a:endParaRPr>
          </a:p>
        </p:txBody>
      </p:sp>
      <p:sp>
        <p:nvSpPr>
          <p:cNvPr id="31" name="TextBox 30"/>
          <p:cNvSpPr txBox="1"/>
          <p:nvPr/>
        </p:nvSpPr>
        <p:spPr>
          <a:xfrm>
            <a:off x="5143211" y="1121454"/>
            <a:ext cx="1756063" cy="553998"/>
          </a:xfrm>
          <a:prstGeom prst="rect">
            <a:avLst/>
          </a:prstGeom>
          <a:noFill/>
        </p:spPr>
        <p:txBody>
          <a:bodyPr wrap="square" rtlCol="0">
            <a:spAutoFit/>
          </a:bodyPr>
          <a:lstStyle/>
          <a:p>
            <a:pPr algn="ctr"/>
            <a:r>
              <a:rPr lang="en-GB" sz="1500" dirty="0">
                <a:latin typeface="Open Sans"/>
              </a:rPr>
              <a:t>Journal in Europe PMC?</a:t>
            </a:r>
          </a:p>
        </p:txBody>
      </p:sp>
      <p:sp>
        <p:nvSpPr>
          <p:cNvPr id="32" name="TextBox 31"/>
          <p:cNvSpPr txBox="1"/>
          <p:nvPr/>
        </p:nvSpPr>
        <p:spPr>
          <a:xfrm>
            <a:off x="5197221" y="2654996"/>
            <a:ext cx="1786196" cy="738664"/>
          </a:xfrm>
          <a:prstGeom prst="rect">
            <a:avLst/>
          </a:prstGeom>
          <a:noFill/>
        </p:spPr>
        <p:txBody>
          <a:bodyPr wrap="square" rtlCol="0">
            <a:spAutoFit/>
          </a:bodyPr>
          <a:lstStyle/>
          <a:p>
            <a:pPr algn="ctr"/>
            <a:r>
              <a:rPr lang="en-GB" sz="1400" dirty="0">
                <a:latin typeface="Open Sans"/>
              </a:rPr>
              <a:t>Reference list not already loaded from higher priority?</a:t>
            </a:r>
          </a:p>
        </p:txBody>
      </p:sp>
      <p:sp>
        <p:nvSpPr>
          <p:cNvPr id="33" name="TextBox 32"/>
          <p:cNvSpPr txBox="1"/>
          <p:nvPr/>
        </p:nvSpPr>
        <p:spPr>
          <a:xfrm>
            <a:off x="5077149" y="445073"/>
            <a:ext cx="1885625" cy="323165"/>
          </a:xfrm>
          <a:prstGeom prst="rect">
            <a:avLst/>
          </a:prstGeom>
          <a:noFill/>
        </p:spPr>
        <p:txBody>
          <a:bodyPr wrap="square" rtlCol="0">
            <a:spAutoFit/>
          </a:bodyPr>
          <a:lstStyle/>
          <a:p>
            <a:pPr algn="ctr"/>
            <a:r>
              <a:rPr lang="en-GB" sz="1500" b="1" dirty="0">
                <a:latin typeface="Open Sans"/>
              </a:rPr>
              <a:t>Crossref metadata</a:t>
            </a:r>
          </a:p>
        </p:txBody>
      </p:sp>
      <p:sp>
        <p:nvSpPr>
          <p:cNvPr id="34" name="TextBox 33"/>
          <p:cNvSpPr txBox="1"/>
          <p:nvPr/>
        </p:nvSpPr>
        <p:spPr>
          <a:xfrm>
            <a:off x="5259725" y="3735442"/>
            <a:ext cx="1556735" cy="553998"/>
          </a:xfrm>
          <a:prstGeom prst="rect">
            <a:avLst/>
          </a:prstGeom>
          <a:noFill/>
          <a:ln>
            <a:noFill/>
          </a:ln>
        </p:spPr>
        <p:txBody>
          <a:bodyPr wrap="square" rtlCol="0">
            <a:spAutoFit/>
          </a:bodyPr>
          <a:lstStyle/>
          <a:p>
            <a:pPr algn="ctr"/>
            <a:r>
              <a:rPr lang="en-GB" sz="1500" dirty="0">
                <a:latin typeface="Open Sans"/>
              </a:rPr>
              <a:t>Cited article is a match?</a:t>
            </a:r>
          </a:p>
        </p:txBody>
      </p:sp>
      <p:sp>
        <p:nvSpPr>
          <p:cNvPr id="35" name="TextBox 34"/>
          <p:cNvSpPr txBox="1"/>
          <p:nvPr/>
        </p:nvSpPr>
        <p:spPr>
          <a:xfrm>
            <a:off x="3500867" y="4654020"/>
            <a:ext cx="1641232" cy="784830"/>
          </a:xfrm>
          <a:prstGeom prst="rect">
            <a:avLst/>
          </a:prstGeom>
          <a:noFill/>
        </p:spPr>
        <p:txBody>
          <a:bodyPr wrap="square" rtlCol="0">
            <a:spAutoFit/>
          </a:bodyPr>
          <a:lstStyle/>
          <a:p>
            <a:pPr algn="ctr"/>
            <a:r>
              <a:rPr lang="en-GB" sz="1500" dirty="0">
                <a:latin typeface="Open Sans"/>
              </a:rPr>
              <a:t>Insert citation pair into “</a:t>
            </a:r>
            <a:r>
              <a:rPr lang="en-GB" sz="1500" b="1" dirty="0">
                <a:latin typeface="Open Sans"/>
              </a:rPr>
              <a:t>complete</a:t>
            </a:r>
            <a:r>
              <a:rPr lang="en-GB" sz="1500" dirty="0">
                <a:latin typeface="Open Sans"/>
              </a:rPr>
              <a:t>” table</a:t>
            </a:r>
          </a:p>
        </p:txBody>
      </p:sp>
      <p:sp>
        <p:nvSpPr>
          <p:cNvPr id="6" name="Rounded Rectangle 5"/>
          <p:cNvSpPr/>
          <p:nvPr/>
        </p:nvSpPr>
        <p:spPr>
          <a:xfrm>
            <a:off x="5077150" y="361747"/>
            <a:ext cx="1885624" cy="4729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8" name="Rounded Rectangle 37"/>
          <p:cNvSpPr/>
          <p:nvPr/>
        </p:nvSpPr>
        <p:spPr>
          <a:xfrm>
            <a:off x="5143211" y="1133398"/>
            <a:ext cx="1756063" cy="4729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9" name="Rounded Rectangle 38"/>
          <p:cNvSpPr/>
          <p:nvPr/>
        </p:nvSpPr>
        <p:spPr>
          <a:xfrm>
            <a:off x="5143938" y="1916061"/>
            <a:ext cx="1756063" cy="4729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40" name="Rounded Rectangle 39"/>
          <p:cNvSpPr/>
          <p:nvPr/>
        </p:nvSpPr>
        <p:spPr>
          <a:xfrm>
            <a:off x="5143833" y="2686770"/>
            <a:ext cx="1756063" cy="7299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41" name="Rounded Rectangle 40"/>
          <p:cNvSpPr/>
          <p:nvPr/>
        </p:nvSpPr>
        <p:spPr>
          <a:xfrm>
            <a:off x="5144893" y="3735440"/>
            <a:ext cx="1756063" cy="5539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47" name="Rounded Rectangle 46"/>
          <p:cNvSpPr/>
          <p:nvPr/>
        </p:nvSpPr>
        <p:spPr>
          <a:xfrm>
            <a:off x="3386036" y="4654341"/>
            <a:ext cx="1823966" cy="7209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dirty="0"/>
          </a:p>
        </p:txBody>
      </p:sp>
      <p:sp>
        <p:nvSpPr>
          <p:cNvPr id="60" name="TextBox 59"/>
          <p:cNvSpPr txBox="1"/>
          <p:nvPr/>
        </p:nvSpPr>
        <p:spPr>
          <a:xfrm>
            <a:off x="7077605" y="4552632"/>
            <a:ext cx="1556735" cy="1015663"/>
          </a:xfrm>
          <a:prstGeom prst="rect">
            <a:avLst/>
          </a:prstGeom>
          <a:noFill/>
        </p:spPr>
        <p:txBody>
          <a:bodyPr wrap="square" rtlCol="0">
            <a:spAutoFit/>
          </a:bodyPr>
          <a:lstStyle/>
          <a:p>
            <a:pPr algn="ctr"/>
            <a:r>
              <a:rPr lang="en-GB" sz="1500" dirty="0">
                <a:latin typeface="Open Sans"/>
              </a:rPr>
              <a:t>Insert citation pair into “</a:t>
            </a:r>
            <a:r>
              <a:rPr lang="en-GB" sz="1500" b="1" dirty="0" err="1">
                <a:latin typeface="Open Sans"/>
              </a:rPr>
              <a:t>nonmatch</a:t>
            </a:r>
            <a:r>
              <a:rPr lang="en-GB" sz="1500" dirty="0">
                <a:latin typeface="Open Sans"/>
              </a:rPr>
              <a:t>” table</a:t>
            </a:r>
          </a:p>
        </p:txBody>
      </p:sp>
      <p:sp>
        <p:nvSpPr>
          <p:cNvPr id="61" name="Rounded Rectangle 60"/>
          <p:cNvSpPr/>
          <p:nvPr/>
        </p:nvSpPr>
        <p:spPr>
          <a:xfrm>
            <a:off x="6962774" y="4552953"/>
            <a:ext cx="1756063" cy="9237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9" name="Picture 8"/>
          <p:cNvPicPr>
            <a:picLocks noChangeAspect="1"/>
          </p:cNvPicPr>
          <p:nvPr/>
        </p:nvPicPr>
        <p:blipFill rotWithShape="1">
          <a:blip r:embed="rId5"/>
          <a:srcRect t="2330" r="23219"/>
          <a:stretch/>
        </p:blipFill>
        <p:spPr>
          <a:xfrm>
            <a:off x="132737" y="3386015"/>
            <a:ext cx="3400936" cy="1072833"/>
          </a:xfrm>
          <a:prstGeom prst="rect">
            <a:avLst/>
          </a:prstGeom>
        </p:spPr>
      </p:pic>
      <p:cxnSp>
        <p:nvCxnSpPr>
          <p:cNvPr id="20" name="Straight Arrow Connector 19"/>
          <p:cNvCxnSpPr>
            <a:stCxn id="6" idx="2"/>
            <a:endCxn id="38" idx="0"/>
          </p:cNvCxnSpPr>
          <p:nvPr/>
        </p:nvCxnSpPr>
        <p:spPr>
          <a:xfrm>
            <a:off x="6019962" y="834673"/>
            <a:ext cx="1281" cy="2987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2"/>
            <a:endCxn id="39" idx="0"/>
          </p:cNvCxnSpPr>
          <p:nvPr/>
        </p:nvCxnSpPr>
        <p:spPr>
          <a:xfrm>
            <a:off x="6021243" y="1606324"/>
            <a:ext cx="727" cy="30973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9" idx="2"/>
            <a:endCxn id="40" idx="0"/>
          </p:cNvCxnSpPr>
          <p:nvPr/>
        </p:nvCxnSpPr>
        <p:spPr>
          <a:xfrm flipH="1">
            <a:off x="6021865" y="2388987"/>
            <a:ext cx="105" cy="29778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0" idx="2"/>
            <a:endCxn id="41" idx="0"/>
          </p:cNvCxnSpPr>
          <p:nvPr/>
        </p:nvCxnSpPr>
        <p:spPr>
          <a:xfrm>
            <a:off x="6021865" y="3416763"/>
            <a:ext cx="1060" cy="31867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1" idx="1"/>
            <a:endCxn id="47" idx="0"/>
          </p:cNvCxnSpPr>
          <p:nvPr/>
        </p:nvCxnSpPr>
        <p:spPr>
          <a:xfrm flipH="1">
            <a:off x="4298019" y="4012440"/>
            <a:ext cx="846874" cy="64190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1" idx="3"/>
            <a:endCxn id="61" idx="0"/>
          </p:cNvCxnSpPr>
          <p:nvPr/>
        </p:nvCxnSpPr>
        <p:spPr>
          <a:xfrm>
            <a:off x="6900956" y="4012440"/>
            <a:ext cx="939850" cy="54051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38" idx="3"/>
          </p:cNvCxnSpPr>
          <p:nvPr/>
        </p:nvCxnSpPr>
        <p:spPr>
          <a:xfrm>
            <a:off x="6899274" y="1369861"/>
            <a:ext cx="70531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9" idx="3"/>
          </p:cNvCxnSpPr>
          <p:nvPr/>
        </p:nvCxnSpPr>
        <p:spPr>
          <a:xfrm>
            <a:off x="6900001" y="2152524"/>
            <a:ext cx="70458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0" idx="3"/>
          </p:cNvCxnSpPr>
          <p:nvPr/>
        </p:nvCxnSpPr>
        <p:spPr>
          <a:xfrm>
            <a:off x="6899896" y="3051767"/>
            <a:ext cx="70469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red, stop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7647504" y="1164043"/>
            <a:ext cx="416935" cy="41693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red, stop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7632338" y="1954349"/>
            <a:ext cx="416935" cy="41693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red, stop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7647504" y="2858337"/>
            <a:ext cx="416935" cy="416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46585" y="1130676"/>
            <a:ext cx="415498" cy="276999"/>
          </a:xfrm>
          <a:prstGeom prst="rect">
            <a:avLst/>
          </a:prstGeom>
          <a:noFill/>
        </p:spPr>
        <p:txBody>
          <a:bodyPr wrap="none" rtlCol="0">
            <a:spAutoFit/>
          </a:bodyPr>
          <a:lstStyle/>
          <a:p>
            <a:r>
              <a:rPr lang="en-GB" sz="1200" b="1" dirty="0">
                <a:latin typeface="Open Sans"/>
              </a:rPr>
              <a:t>NO</a:t>
            </a:r>
          </a:p>
        </p:txBody>
      </p:sp>
      <p:sp>
        <p:nvSpPr>
          <p:cNvPr id="36" name="TextBox 35"/>
          <p:cNvSpPr txBox="1"/>
          <p:nvPr/>
        </p:nvSpPr>
        <p:spPr>
          <a:xfrm>
            <a:off x="7046585" y="1910054"/>
            <a:ext cx="415498" cy="276999"/>
          </a:xfrm>
          <a:prstGeom prst="rect">
            <a:avLst/>
          </a:prstGeom>
          <a:noFill/>
        </p:spPr>
        <p:txBody>
          <a:bodyPr wrap="none" rtlCol="0">
            <a:spAutoFit/>
          </a:bodyPr>
          <a:lstStyle/>
          <a:p>
            <a:r>
              <a:rPr lang="en-GB" sz="1200" b="1" dirty="0">
                <a:latin typeface="Open Sans"/>
              </a:rPr>
              <a:t>NO</a:t>
            </a:r>
          </a:p>
        </p:txBody>
      </p:sp>
      <p:sp>
        <p:nvSpPr>
          <p:cNvPr id="37" name="TextBox 36"/>
          <p:cNvSpPr txBox="1"/>
          <p:nvPr/>
        </p:nvSpPr>
        <p:spPr>
          <a:xfrm>
            <a:off x="7046585" y="2802743"/>
            <a:ext cx="415498" cy="276999"/>
          </a:xfrm>
          <a:prstGeom prst="rect">
            <a:avLst/>
          </a:prstGeom>
          <a:noFill/>
        </p:spPr>
        <p:txBody>
          <a:bodyPr wrap="none" rtlCol="0">
            <a:spAutoFit/>
          </a:bodyPr>
          <a:lstStyle/>
          <a:p>
            <a:r>
              <a:rPr lang="en-GB" sz="1200" b="1" dirty="0">
                <a:latin typeface="Open Sans"/>
              </a:rPr>
              <a:t>NO</a:t>
            </a:r>
          </a:p>
        </p:txBody>
      </p:sp>
      <p:sp>
        <p:nvSpPr>
          <p:cNvPr id="42" name="TextBox 41"/>
          <p:cNvSpPr txBox="1"/>
          <p:nvPr/>
        </p:nvSpPr>
        <p:spPr>
          <a:xfrm>
            <a:off x="7325796" y="4001486"/>
            <a:ext cx="415498" cy="276999"/>
          </a:xfrm>
          <a:prstGeom prst="rect">
            <a:avLst/>
          </a:prstGeom>
          <a:noFill/>
        </p:spPr>
        <p:txBody>
          <a:bodyPr wrap="none" rtlCol="0">
            <a:spAutoFit/>
          </a:bodyPr>
          <a:lstStyle/>
          <a:p>
            <a:r>
              <a:rPr lang="en-GB" sz="1200" b="1" dirty="0">
                <a:latin typeface="Open Sans"/>
              </a:rPr>
              <a:t>NO</a:t>
            </a:r>
          </a:p>
        </p:txBody>
      </p:sp>
      <p:sp>
        <p:nvSpPr>
          <p:cNvPr id="43" name="TextBox 42"/>
          <p:cNvSpPr txBox="1"/>
          <p:nvPr/>
        </p:nvSpPr>
        <p:spPr>
          <a:xfrm>
            <a:off x="5588124" y="1610347"/>
            <a:ext cx="492443" cy="276999"/>
          </a:xfrm>
          <a:prstGeom prst="rect">
            <a:avLst/>
          </a:prstGeom>
          <a:noFill/>
        </p:spPr>
        <p:txBody>
          <a:bodyPr wrap="none" rtlCol="0">
            <a:spAutoFit/>
          </a:bodyPr>
          <a:lstStyle/>
          <a:p>
            <a:r>
              <a:rPr lang="en-GB" sz="1200" b="1" dirty="0">
                <a:latin typeface="Open Sans"/>
              </a:rPr>
              <a:t>YES</a:t>
            </a:r>
          </a:p>
        </p:txBody>
      </p:sp>
      <p:sp>
        <p:nvSpPr>
          <p:cNvPr id="45" name="TextBox 44"/>
          <p:cNvSpPr txBox="1"/>
          <p:nvPr/>
        </p:nvSpPr>
        <p:spPr>
          <a:xfrm>
            <a:off x="5564145" y="2394177"/>
            <a:ext cx="458780" cy="276999"/>
          </a:xfrm>
          <a:prstGeom prst="rect">
            <a:avLst/>
          </a:prstGeom>
          <a:noFill/>
        </p:spPr>
        <p:txBody>
          <a:bodyPr wrap="none" rtlCol="0">
            <a:spAutoFit/>
          </a:bodyPr>
          <a:lstStyle/>
          <a:p>
            <a:r>
              <a:rPr lang="en-GB" sz="1200" b="1" dirty="0"/>
              <a:t>YES</a:t>
            </a:r>
          </a:p>
        </p:txBody>
      </p:sp>
      <p:sp>
        <p:nvSpPr>
          <p:cNvPr id="46" name="TextBox 45"/>
          <p:cNvSpPr txBox="1"/>
          <p:nvPr/>
        </p:nvSpPr>
        <p:spPr>
          <a:xfrm>
            <a:off x="5564145" y="3432206"/>
            <a:ext cx="458780" cy="276999"/>
          </a:xfrm>
          <a:prstGeom prst="rect">
            <a:avLst/>
          </a:prstGeom>
          <a:noFill/>
        </p:spPr>
        <p:txBody>
          <a:bodyPr wrap="none" rtlCol="0">
            <a:spAutoFit/>
          </a:bodyPr>
          <a:lstStyle/>
          <a:p>
            <a:r>
              <a:rPr lang="en-GB" sz="1200" b="1" dirty="0"/>
              <a:t>YES</a:t>
            </a:r>
          </a:p>
        </p:txBody>
      </p:sp>
      <p:sp>
        <p:nvSpPr>
          <p:cNvPr id="48" name="TextBox 47"/>
          <p:cNvSpPr txBox="1"/>
          <p:nvPr/>
        </p:nvSpPr>
        <p:spPr>
          <a:xfrm>
            <a:off x="4360651" y="4012439"/>
            <a:ext cx="458780" cy="276999"/>
          </a:xfrm>
          <a:prstGeom prst="rect">
            <a:avLst/>
          </a:prstGeom>
          <a:noFill/>
        </p:spPr>
        <p:txBody>
          <a:bodyPr wrap="none" rtlCol="0">
            <a:spAutoFit/>
          </a:bodyPr>
          <a:lstStyle/>
          <a:p>
            <a:r>
              <a:rPr lang="en-GB" sz="1200" b="1" dirty="0"/>
              <a:t>YES</a:t>
            </a:r>
          </a:p>
        </p:txBody>
      </p:sp>
      <p:sp>
        <p:nvSpPr>
          <p:cNvPr id="15" name="Curved Up Arrow 14"/>
          <p:cNvSpPr/>
          <p:nvPr/>
        </p:nvSpPr>
        <p:spPr>
          <a:xfrm>
            <a:off x="5564145" y="4372708"/>
            <a:ext cx="942163" cy="422030"/>
          </a:xfrm>
          <a:prstGeom prst="curved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TextBox 49"/>
          <p:cNvSpPr txBox="1"/>
          <p:nvPr/>
        </p:nvSpPr>
        <p:spPr>
          <a:xfrm>
            <a:off x="5296297" y="4910970"/>
            <a:ext cx="1556735" cy="461665"/>
          </a:xfrm>
          <a:prstGeom prst="rect">
            <a:avLst/>
          </a:prstGeom>
          <a:noFill/>
          <a:ln>
            <a:noFill/>
          </a:ln>
        </p:spPr>
        <p:txBody>
          <a:bodyPr wrap="square" rtlCol="0">
            <a:spAutoFit/>
          </a:bodyPr>
          <a:lstStyle/>
          <a:p>
            <a:pPr algn="ctr"/>
            <a:r>
              <a:rPr lang="en-GB" sz="1200" i="1" dirty="0">
                <a:latin typeface="Open Sans"/>
              </a:rPr>
              <a:t>Repeat for each cited article</a:t>
            </a:r>
          </a:p>
        </p:txBody>
      </p:sp>
    </p:spTree>
    <p:extLst>
      <p:ext uri="{BB962C8B-B14F-4D97-AF65-F5344CB8AC3E}">
        <p14:creationId xmlns:p14="http://schemas.microsoft.com/office/powerpoint/2010/main" val="3285964208"/>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BB46-E1EF-B643-85EA-0C2F1E27FCD4}"/>
              </a:ext>
            </a:extLst>
          </p:cNvPr>
          <p:cNvSpPr>
            <a:spLocks noGrp="1"/>
          </p:cNvSpPr>
          <p:nvPr>
            <p:ph type="title"/>
          </p:nvPr>
        </p:nvSpPr>
        <p:spPr>
          <a:xfrm>
            <a:off x="365760" y="218739"/>
            <a:ext cx="8153400" cy="762000"/>
          </a:xfrm>
        </p:spPr>
        <p:txBody>
          <a:bodyPr/>
          <a:lstStyle/>
          <a:p>
            <a:r>
              <a:rPr lang="en-US" dirty="0"/>
              <a:t>API</a:t>
            </a:r>
          </a:p>
        </p:txBody>
      </p:sp>
      <p:pic>
        <p:nvPicPr>
          <p:cNvPr id="5" name="Picture 4">
            <a:extLst>
              <a:ext uri="{FF2B5EF4-FFF2-40B4-BE49-F238E27FC236}">
                <a16:creationId xmlns:a16="http://schemas.microsoft.com/office/drawing/2014/main" id="{F146DBB0-40FC-444D-9B07-F7F222807AF7}"/>
              </a:ext>
            </a:extLst>
          </p:cNvPr>
          <p:cNvPicPr>
            <a:picLocks noChangeAspect="1"/>
          </p:cNvPicPr>
          <p:nvPr/>
        </p:nvPicPr>
        <p:blipFill>
          <a:blip r:embed="rId2"/>
          <a:stretch>
            <a:fillRect/>
          </a:stretch>
        </p:blipFill>
        <p:spPr>
          <a:xfrm>
            <a:off x="365760" y="827356"/>
            <a:ext cx="7915686" cy="5247725"/>
          </a:xfrm>
          <a:prstGeom prst="rect">
            <a:avLst/>
          </a:prstGeom>
        </p:spPr>
      </p:pic>
    </p:spTree>
    <p:extLst>
      <p:ext uri="{BB962C8B-B14F-4D97-AF65-F5344CB8AC3E}">
        <p14:creationId xmlns:p14="http://schemas.microsoft.com/office/powerpoint/2010/main" val="2063076042"/>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1F31-5E89-D245-9B65-DF34E3C813F9}"/>
              </a:ext>
            </a:extLst>
          </p:cNvPr>
          <p:cNvSpPr>
            <a:spLocks noGrp="1"/>
          </p:cNvSpPr>
          <p:nvPr>
            <p:ph type="title"/>
          </p:nvPr>
        </p:nvSpPr>
        <p:spPr/>
        <p:txBody>
          <a:bodyPr/>
          <a:lstStyle/>
          <a:p>
            <a:r>
              <a:rPr lang="en-US" dirty="0"/>
              <a:t>Citation sort order</a:t>
            </a:r>
          </a:p>
        </p:txBody>
      </p:sp>
      <p:pic>
        <p:nvPicPr>
          <p:cNvPr id="4" name="Picture 3">
            <a:extLst>
              <a:ext uri="{FF2B5EF4-FFF2-40B4-BE49-F238E27FC236}">
                <a16:creationId xmlns:a16="http://schemas.microsoft.com/office/drawing/2014/main" id="{328D62A7-CB05-A948-9A12-60162EDA8FAC}"/>
              </a:ext>
            </a:extLst>
          </p:cNvPr>
          <p:cNvPicPr>
            <a:picLocks noChangeAspect="1"/>
          </p:cNvPicPr>
          <p:nvPr/>
        </p:nvPicPr>
        <p:blipFill>
          <a:blip r:embed="rId2"/>
          <a:stretch>
            <a:fillRect/>
          </a:stretch>
        </p:blipFill>
        <p:spPr>
          <a:xfrm>
            <a:off x="189156" y="1216270"/>
            <a:ext cx="8610600" cy="4809452"/>
          </a:xfrm>
          <a:prstGeom prst="rect">
            <a:avLst/>
          </a:prstGeom>
        </p:spPr>
      </p:pic>
    </p:spTree>
    <p:extLst>
      <p:ext uri="{BB962C8B-B14F-4D97-AF65-F5344CB8AC3E}">
        <p14:creationId xmlns:p14="http://schemas.microsoft.com/office/powerpoint/2010/main" val="399999361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81CA-1C45-0145-964D-AD59B959A922}"/>
              </a:ext>
            </a:extLst>
          </p:cNvPr>
          <p:cNvSpPr>
            <a:spLocks noGrp="1"/>
          </p:cNvSpPr>
          <p:nvPr>
            <p:ph type="title"/>
          </p:nvPr>
        </p:nvSpPr>
        <p:spPr/>
        <p:txBody>
          <a:bodyPr/>
          <a:lstStyle/>
          <a:p>
            <a:r>
              <a:rPr lang="en-US" dirty="0"/>
              <a:t>Citing articles …</a:t>
            </a:r>
          </a:p>
        </p:txBody>
      </p:sp>
      <p:pic>
        <p:nvPicPr>
          <p:cNvPr id="4" name="Picture 3">
            <a:extLst>
              <a:ext uri="{FF2B5EF4-FFF2-40B4-BE49-F238E27FC236}">
                <a16:creationId xmlns:a16="http://schemas.microsoft.com/office/drawing/2014/main" id="{4EC6059E-5706-6C41-B922-CC7E4D5AF3FF}"/>
              </a:ext>
            </a:extLst>
          </p:cNvPr>
          <p:cNvPicPr>
            <a:picLocks noChangeAspect="1"/>
          </p:cNvPicPr>
          <p:nvPr/>
        </p:nvPicPr>
        <p:blipFill>
          <a:blip r:embed="rId2"/>
          <a:stretch>
            <a:fillRect/>
          </a:stretch>
        </p:blipFill>
        <p:spPr>
          <a:xfrm>
            <a:off x="172122" y="1184981"/>
            <a:ext cx="8743278" cy="4681066"/>
          </a:xfrm>
          <a:prstGeom prst="rect">
            <a:avLst/>
          </a:prstGeom>
        </p:spPr>
      </p:pic>
    </p:spTree>
    <p:extLst>
      <p:ext uri="{BB962C8B-B14F-4D97-AF65-F5344CB8AC3E}">
        <p14:creationId xmlns:p14="http://schemas.microsoft.com/office/powerpoint/2010/main" val="4124167058"/>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E941-DCCE-C344-8C6A-D4C0F2839D5E}"/>
              </a:ext>
            </a:extLst>
          </p:cNvPr>
          <p:cNvSpPr>
            <a:spLocks noGrp="1"/>
          </p:cNvSpPr>
          <p:nvPr>
            <p:ph type="title"/>
          </p:nvPr>
        </p:nvSpPr>
        <p:spPr/>
        <p:txBody>
          <a:bodyPr/>
          <a:lstStyle/>
          <a:p>
            <a:r>
              <a:rPr lang="en-US" dirty="0"/>
              <a:t>Citations by year</a:t>
            </a:r>
          </a:p>
        </p:txBody>
      </p:sp>
      <p:pic>
        <p:nvPicPr>
          <p:cNvPr id="4" name="Picture 3">
            <a:extLst>
              <a:ext uri="{FF2B5EF4-FFF2-40B4-BE49-F238E27FC236}">
                <a16:creationId xmlns:a16="http://schemas.microsoft.com/office/drawing/2014/main" id="{9E8E26EE-E444-B742-9E6E-6BB9F6036828}"/>
              </a:ext>
            </a:extLst>
          </p:cNvPr>
          <p:cNvPicPr>
            <a:picLocks noChangeAspect="1"/>
          </p:cNvPicPr>
          <p:nvPr/>
        </p:nvPicPr>
        <p:blipFill>
          <a:blip r:embed="rId2"/>
          <a:stretch>
            <a:fillRect/>
          </a:stretch>
        </p:blipFill>
        <p:spPr>
          <a:xfrm>
            <a:off x="333631" y="1066800"/>
            <a:ext cx="7920681" cy="4822370"/>
          </a:xfrm>
          <a:prstGeom prst="rect">
            <a:avLst/>
          </a:prstGeom>
        </p:spPr>
      </p:pic>
    </p:spTree>
    <p:extLst>
      <p:ext uri="{BB962C8B-B14F-4D97-AF65-F5344CB8AC3E}">
        <p14:creationId xmlns:p14="http://schemas.microsoft.com/office/powerpoint/2010/main" val="3475271179"/>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Open Data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295" y="257507"/>
            <a:ext cx="861655" cy="856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95708" y="342071"/>
            <a:ext cx="715334" cy="796803"/>
          </a:xfrm>
          <a:prstGeom prst="rect">
            <a:avLst/>
          </a:prstGeom>
        </p:spPr>
      </p:pic>
      <p:pic>
        <p:nvPicPr>
          <p:cNvPr id="8" name="Picture 7">
            <a:extLst>
              <a:ext uri="{FF2B5EF4-FFF2-40B4-BE49-F238E27FC236}">
                <a16:creationId xmlns:a16="http://schemas.microsoft.com/office/drawing/2014/main" id="{FC6E7232-269C-1E4E-B3E3-1FD1C6D4362F}"/>
              </a:ext>
            </a:extLst>
          </p:cNvPr>
          <p:cNvPicPr>
            <a:picLocks noChangeAspect="1"/>
          </p:cNvPicPr>
          <p:nvPr/>
        </p:nvPicPr>
        <p:blipFill>
          <a:blip r:embed="rId4"/>
          <a:stretch>
            <a:fillRect/>
          </a:stretch>
        </p:blipFill>
        <p:spPr>
          <a:xfrm>
            <a:off x="623944" y="1341624"/>
            <a:ext cx="6680498" cy="4773029"/>
          </a:xfrm>
          <a:prstGeom prst="rect">
            <a:avLst/>
          </a:prstGeom>
        </p:spPr>
      </p:pic>
      <p:sp>
        <p:nvSpPr>
          <p:cNvPr id="3" name="TextBox 2">
            <a:extLst>
              <a:ext uri="{FF2B5EF4-FFF2-40B4-BE49-F238E27FC236}">
                <a16:creationId xmlns:a16="http://schemas.microsoft.com/office/drawing/2014/main" id="{08D69268-0364-7843-9722-F8520B7BE9CC}"/>
              </a:ext>
            </a:extLst>
          </p:cNvPr>
          <p:cNvSpPr txBox="1"/>
          <p:nvPr/>
        </p:nvSpPr>
        <p:spPr>
          <a:xfrm>
            <a:off x="1633924" y="6263574"/>
            <a:ext cx="4137671" cy="461665"/>
          </a:xfrm>
          <a:prstGeom prst="rect">
            <a:avLst/>
          </a:prstGeom>
          <a:noFill/>
        </p:spPr>
        <p:txBody>
          <a:bodyPr wrap="none" rtlCol="0">
            <a:spAutoFit/>
          </a:bodyPr>
          <a:lstStyle/>
          <a:p>
            <a:r>
              <a:rPr lang="en-US" dirty="0">
                <a:solidFill>
                  <a:schemeClr val="bg1"/>
                </a:solidFill>
              </a:rPr>
              <a:t>850K ORCID </a:t>
            </a:r>
            <a:r>
              <a:rPr lang="en-US" dirty="0" err="1">
                <a:solidFill>
                  <a:schemeClr val="bg1"/>
                </a:solidFill>
              </a:rPr>
              <a:t>iDs</a:t>
            </a:r>
            <a:r>
              <a:rPr lang="en-US" dirty="0">
                <a:solidFill>
                  <a:schemeClr val="bg1"/>
                </a:solidFill>
              </a:rPr>
              <a:t>, 6M papers</a:t>
            </a:r>
          </a:p>
        </p:txBody>
      </p:sp>
    </p:spTree>
    <p:extLst>
      <p:ext uri="{BB962C8B-B14F-4D97-AF65-F5344CB8AC3E}">
        <p14:creationId xmlns:p14="http://schemas.microsoft.com/office/powerpoint/2010/main" val="2804214718"/>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a:spLocks noGrp="1"/>
          </p:cNvSpPr>
          <p:nvPr>
            <p:ph type="subTitle" idx="1"/>
          </p:nvPr>
        </p:nvSpPr>
        <p:spPr>
          <a:xfrm>
            <a:off x="682265" y="2080515"/>
            <a:ext cx="7779469" cy="1253765"/>
          </a:xfrm>
        </p:spPr>
        <p:txBody>
          <a:bodyPr>
            <a:normAutofit/>
          </a:bodyPr>
          <a:lstStyle/>
          <a:p>
            <a:pPr>
              <a:lnSpc>
                <a:spcPct val="110000"/>
              </a:lnSpc>
            </a:pPr>
            <a:r>
              <a:rPr lang="en-GB" altLang="en-US" sz="5400" b="1" dirty="0">
                <a:latin typeface="Open Sans" charset="0"/>
                <a:ea typeface="Open Sans" charset="0"/>
                <a:cs typeface="Open Sans" charset="0"/>
              </a:rPr>
              <a:t>Life Sciences</a:t>
            </a:r>
          </a:p>
        </p:txBody>
      </p:sp>
    </p:spTree>
    <p:extLst>
      <p:ext uri="{BB962C8B-B14F-4D97-AF65-F5344CB8AC3E}">
        <p14:creationId xmlns:p14="http://schemas.microsoft.com/office/powerpoint/2010/main" val="2355207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6BD5-5F96-3744-AB6D-0803E7A61630}"/>
              </a:ext>
            </a:extLst>
          </p:cNvPr>
          <p:cNvSpPr>
            <a:spLocks noGrp="1"/>
          </p:cNvSpPr>
          <p:nvPr>
            <p:ph type="title"/>
          </p:nvPr>
        </p:nvSpPr>
        <p:spPr>
          <a:xfrm>
            <a:off x="344758" y="197223"/>
            <a:ext cx="8153400" cy="762000"/>
          </a:xfrm>
        </p:spPr>
        <p:txBody>
          <a:bodyPr/>
          <a:lstStyle/>
          <a:p>
            <a:r>
              <a:rPr lang="en-US" dirty="0"/>
              <a:t>Author profiles</a:t>
            </a:r>
          </a:p>
        </p:txBody>
      </p:sp>
      <p:pic>
        <p:nvPicPr>
          <p:cNvPr id="3" name="Picture 2">
            <a:extLst>
              <a:ext uri="{FF2B5EF4-FFF2-40B4-BE49-F238E27FC236}">
                <a16:creationId xmlns:a16="http://schemas.microsoft.com/office/drawing/2014/main" id="{63F40597-D2D0-554B-A8AA-99C24C49696E}"/>
              </a:ext>
            </a:extLst>
          </p:cNvPr>
          <p:cNvPicPr>
            <a:picLocks noChangeAspect="1"/>
          </p:cNvPicPr>
          <p:nvPr/>
        </p:nvPicPr>
        <p:blipFill>
          <a:blip r:embed="rId2"/>
          <a:stretch>
            <a:fillRect/>
          </a:stretch>
        </p:blipFill>
        <p:spPr>
          <a:xfrm>
            <a:off x="344758" y="1048191"/>
            <a:ext cx="8530683" cy="4944741"/>
          </a:xfrm>
          <a:prstGeom prst="rect">
            <a:avLst/>
          </a:prstGeom>
        </p:spPr>
      </p:pic>
    </p:spTree>
    <p:extLst>
      <p:ext uri="{BB962C8B-B14F-4D97-AF65-F5344CB8AC3E}">
        <p14:creationId xmlns:p14="http://schemas.microsoft.com/office/powerpoint/2010/main" val="2598891600"/>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BB46-E1EF-B643-85EA-0C2F1E27FCD4}"/>
              </a:ext>
            </a:extLst>
          </p:cNvPr>
          <p:cNvSpPr>
            <a:spLocks noGrp="1"/>
          </p:cNvSpPr>
          <p:nvPr>
            <p:ph type="title"/>
          </p:nvPr>
        </p:nvSpPr>
        <p:spPr>
          <a:xfrm>
            <a:off x="1839418" y="295144"/>
            <a:ext cx="4969136" cy="674146"/>
          </a:xfrm>
        </p:spPr>
        <p:txBody>
          <a:bodyPr/>
          <a:lstStyle/>
          <a:p>
            <a:r>
              <a:rPr lang="en-US" dirty="0"/>
              <a:t>Scientists like big numbers</a:t>
            </a:r>
          </a:p>
        </p:txBody>
      </p:sp>
      <p:pic>
        <p:nvPicPr>
          <p:cNvPr id="7" name="Picture 6">
            <a:extLst>
              <a:ext uri="{FF2B5EF4-FFF2-40B4-BE49-F238E27FC236}">
                <a16:creationId xmlns:a16="http://schemas.microsoft.com/office/drawing/2014/main" id="{F8533989-71EA-9F47-A99C-E0A681E6D570}"/>
              </a:ext>
            </a:extLst>
          </p:cNvPr>
          <p:cNvPicPr>
            <a:picLocks noChangeAspect="1"/>
          </p:cNvPicPr>
          <p:nvPr/>
        </p:nvPicPr>
        <p:blipFill>
          <a:blip r:embed="rId3"/>
          <a:stretch>
            <a:fillRect/>
          </a:stretch>
        </p:blipFill>
        <p:spPr>
          <a:xfrm>
            <a:off x="430063" y="4069716"/>
            <a:ext cx="8481135" cy="1524571"/>
          </a:xfrm>
          <a:prstGeom prst="rect">
            <a:avLst/>
          </a:prstGeom>
          <a:ln>
            <a:solidFill>
              <a:schemeClr val="bg1">
                <a:lumMod val="75000"/>
              </a:schemeClr>
            </a:solidFill>
          </a:ln>
        </p:spPr>
      </p:pic>
      <p:grpSp>
        <p:nvGrpSpPr>
          <p:cNvPr id="13" name="Group 12">
            <a:extLst>
              <a:ext uri="{FF2B5EF4-FFF2-40B4-BE49-F238E27FC236}">
                <a16:creationId xmlns:a16="http://schemas.microsoft.com/office/drawing/2014/main" id="{142C07ED-BF11-2F43-945F-57AD1CB8AB5D}"/>
              </a:ext>
            </a:extLst>
          </p:cNvPr>
          <p:cNvGrpSpPr/>
          <p:nvPr/>
        </p:nvGrpSpPr>
        <p:grpSpPr>
          <a:xfrm>
            <a:off x="508628" y="1269876"/>
            <a:ext cx="7942303" cy="1078707"/>
            <a:chOff x="695915" y="1669698"/>
            <a:chExt cx="7942303" cy="1078707"/>
          </a:xfrm>
        </p:grpSpPr>
        <p:pic>
          <p:nvPicPr>
            <p:cNvPr id="5" name="Picture 4">
              <a:extLst>
                <a:ext uri="{FF2B5EF4-FFF2-40B4-BE49-F238E27FC236}">
                  <a16:creationId xmlns:a16="http://schemas.microsoft.com/office/drawing/2014/main" id="{149613DB-E25D-544B-A125-DEF5D497D29C}"/>
                </a:ext>
              </a:extLst>
            </p:cNvPr>
            <p:cNvPicPr>
              <a:picLocks noChangeAspect="1"/>
            </p:cNvPicPr>
            <p:nvPr/>
          </p:nvPicPr>
          <p:blipFill>
            <a:blip r:embed="rId4"/>
            <a:stretch>
              <a:fillRect/>
            </a:stretch>
          </p:blipFill>
          <p:spPr>
            <a:xfrm>
              <a:off x="695915" y="1669698"/>
              <a:ext cx="7861300" cy="381000"/>
            </a:xfrm>
            <a:prstGeom prst="rect">
              <a:avLst/>
            </a:prstGeom>
          </p:spPr>
        </p:pic>
        <p:pic>
          <p:nvPicPr>
            <p:cNvPr id="10" name="Picture 9">
              <a:extLst>
                <a:ext uri="{FF2B5EF4-FFF2-40B4-BE49-F238E27FC236}">
                  <a16:creationId xmlns:a16="http://schemas.microsoft.com/office/drawing/2014/main" id="{15FDAF68-3B18-024D-9645-FFAFAA927963}"/>
                </a:ext>
              </a:extLst>
            </p:cNvPr>
            <p:cNvPicPr>
              <a:picLocks noChangeAspect="1"/>
            </p:cNvPicPr>
            <p:nvPr/>
          </p:nvPicPr>
          <p:blipFill>
            <a:blip r:embed="rId5"/>
            <a:stretch>
              <a:fillRect/>
            </a:stretch>
          </p:blipFill>
          <p:spPr>
            <a:xfrm>
              <a:off x="726118" y="2024505"/>
              <a:ext cx="7912100" cy="355600"/>
            </a:xfrm>
            <a:prstGeom prst="rect">
              <a:avLst/>
            </a:prstGeom>
          </p:spPr>
        </p:pic>
        <p:pic>
          <p:nvPicPr>
            <p:cNvPr id="12" name="Picture 11">
              <a:extLst>
                <a:ext uri="{FF2B5EF4-FFF2-40B4-BE49-F238E27FC236}">
                  <a16:creationId xmlns:a16="http://schemas.microsoft.com/office/drawing/2014/main" id="{F56DB204-E208-D449-A028-AB01500106D8}"/>
                </a:ext>
              </a:extLst>
            </p:cNvPr>
            <p:cNvPicPr>
              <a:picLocks noChangeAspect="1"/>
            </p:cNvPicPr>
            <p:nvPr/>
          </p:nvPicPr>
          <p:blipFill>
            <a:blip r:embed="rId6"/>
            <a:stretch>
              <a:fillRect/>
            </a:stretch>
          </p:blipFill>
          <p:spPr>
            <a:xfrm>
              <a:off x="762781" y="2405505"/>
              <a:ext cx="7772400" cy="342900"/>
            </a:xfrm>
            <a:prstGeom prst="rect">
              <a:avLst/>
            </a:prstGeom>
          </p:spPr>
        </p:pic>
      </p:grpSp>
      <p:sp>
        <p:nvSpPr>
          <p:cNvPr id="14" name="Rectangle 13">
            <a:extLst>
              <a:ext uri="{FF2B5EF4-FFF2-40B4-BE49-F238E27FC236}">
                <a16:creationId xmlns:a16="http://schemas.microsoft.com/office/drawing/2014/main" id="{46FC90C8-2C9F-2943-9B09-EC1C752C1E88}"/>
              </a:ext>
            </a:extLst>
          </p:cNvPr>
          <p:cNvSpPr/>
          <p:nvPr/>
        </p:nvSpPr>
        <p:spPr>
          <a:xfrm>
            <a:off x="538831" y="2780266"/>
            <a:ext cx="8481135" cy="830997"/>
          </a:xfrm>
          <a:prstGeom prst="rect">
            <a:avLst/>
          </a:prstGeom>
        </p:spPr>
        <p:txBody>
          <a:bodyPr wrap="square">
            <a:spAutoFit/>
          </a:bodyPr>
          <a:lstStyle/>
          <a:p>
            <a:r>
              <a:rPr lang="en-GB" b="1" dirty="0">
                <a:solidFill>
                  <a:srgbClr val="494949"/>
                </a:solidFill>
                <a:latin typeface="Open Sans"/>
              </a:rPr>
              <a:t>Why do articles in Europe PMC list fewer citations than other citation information services?</a:t>
            </a:r>
            <a:endParaRPr lang="en-GB" b="1" i="0" dirty="0">
              <a:solidFill>
                <a:srgbClr val="494949"/>
              </a:solidFill>
              <a:effectLst/>
              <a:latin typeface="Open Sans"/>
            </a:endParaRPr>
          </a:p>
        </p:txBody>
      </p:sp>
    </p:spTree>
    <p:extLst>
      <p:ext uri="{BB962C8B-B14F-4D97-AF65-F5344CB8AC3E}">
        <p14:creationId xmlns:p14="http://schemas.microsoft.com/office/powerpoint/2010/main" val="2646013112"/>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9476-FDC5-0647-954E-47351BB83BD6}"/>
              </a:ext>
            </a:extLst>
          </p:cNvPr>
          <p:cNvSpPr>
            <a:spLocks noGrp="1"/>
          </p:cNvSpPr>
          <p:nvPr>
            <p:ph type="title"/>
          </p:nvPr>
        </p:nvSpPr>
        <p:spPr>
          <a:xfrm>
            <a:off x="533400" y="255372"/>
            <a:ext cx="8153400" cy="762000"/>
          </a:xfrm>
        </p:spPr>
        <p:txBody>
          <a:bodyPr/>
          <a:lstStyle/>
          <a:p>
            <a:r>
              <a:rPr lang="en-US" dirty="0"/>
              <a:t>Paper citations, data citations</a:t>
            </a:r>
          </a:p>
        </p:txBody>
      </p:sp>
      <p:sp>
        <p:nvSpPr>
          <p:cNvPr id="3" name="TextBox 2">
            <a:extLst>
              <a:ext uri="{FF2B5EF4-FFF2-40B4-BE49-F238E27FC236}">
                <a16:creationId xmlns:a16="http://schemas.microsoft.com/office/drawing/2014/main" id="{E217A8EA-91D4-5E45-8ABF-648D59F570BB}"/>
              </a:ext>
            </a:extLst>
          </p:cNvPr>
          <p:cNvSpPr txBox="1"/>
          <p:nvPr/>
        </p:nvSpPr>
        <p:spPr>
          <a:xfrm>
            <a:off x="467692" y="1066799"/>
            <a:ext cx="7879080" cy="461665"/>
          </a:xfrm>
          <a:prstGeom prst="rect">
            <a:avLst/>
          </a:prstGeom>
          <a:noFill/>
        </p:spPr>
        <p:txBody>
          <a:bodyPr wrap="square" rtlCol="0">
            <a:spAutoFit/>
          </a:bodyPr>
          <a:lstStyle/>
          <a:p>
            <a:r>
              <a:rPr lang="en-US" dirty="0"/>
              <a:t>PDB record: 3EML</a:t>
            </a:r>
          </a:p>
        </p:txBody>
      </p:sp>
      <p:pic>
        <p:nvPicPr>
          <p:cNvPr id="5" name="Picture 4">
            <a:extLst>
              <a:ext uri="{FF2B5EF4-FFF2-40B4-BE49-F238E27FC236}">
                <a16:creationId xmlns:a16="http://schemas.microsoft.com/office/drawing/2014/main" id="{74F4ED03-8F50-8948-BA03-AECC0BB822FB}"/>
              </a:ext>
            </a:extLst>
          </p:cNvPr>
          <p:cNvPicPr>
            <a:picLocks noChangeAspect="1"/>
          </p:cNvPicPr>
          <p:nvPr/>
        </p:nvPicPr>
        <p:blipFill>
          <a:blip r:embed="rId2"/>
          <a:stretch>
            <a:fillRect/>
          </a:stretch>
        </p:blipFill>
        <p:spPr>
          <a:xfrm>
            <a:off x="353840" y="1707623"/>
            <a:ext cx="4459941" cy="3210914"/>
          </a:xfrm>
          <a:prstGeom prst="rect">
            <a:avLst/>
          </a:prstGeom>
          <a:ln w="25400">
            <a:solidFill>
              <a:schemeClr val="accent5">
                <a:lumMod val="75000"/>
              </a:schemeClr>
            </a:solidFill>
          </a:ln>
        </p:spPr>
      </p:pic>
      <p:sp>
        <p:nvSpPr>
          <p:cNvPr id="6" name="TextBox 5">
            <a:extLst>
              <a:ext uri="{FF2B5EF4-FFF2-40B4-BE49-F238E27FC236}">
                <a16:creationId xmlns:a16="http://schemas.microsoft.com/office/drawing/2014/main" id="{91BA7884-CBF9-4644-BEFB-C811D096B77D}"/>
              </a:ext>
            </a:extLst>
          </p:cNvPr>
          <p:cNvSpPr txBox="1"/>
          <p:nvPr/>
        </p:nvSpPr>
        <p:spPr>
          <a:xfrm rot="19734291">
            <a:off x="1977082" y="2824393"/>
            <a:ext cx="1914307" cy="461665"/>
          </a:xfrm>
          <a:prstGeom prst="rect">
            <a:avLst/>
          </a:prstGeom>
          <a:noFill/>
        </p:spPr>
        <p:txBody>
          <a:bodyPr wrap="none" rtlCol="0">
            <a:spAutoFit/>
          </a:bodyPr>
          <a:lstStyle/>
          <a:p>
            <a:r>
              <a:rPr lang="en-US" dirty="0"/>
              <a:t>838 citations</a:t>
            </a:r>
          </a:p>
        </p:txBody>
      </p:sp>
      <p:pic>
        <p:nvPicPr>
          <p:cNvPr id="8" name="Picture 7">
            <a:extLst>
              <a:ext uri="{FF2B5EF4-FFF2-40B4-BE49-F238E27FC236}">
                <a16:creationId xmlns:a16="http://schemas.microsoft.com/office/drawing/2014/main" id="{3C693CE4-7175-424A-A8BE-A74B83239AD4}"/>
              </a:ext>
            </a:extLst>
          </p:cNvPr>
          <p:cNvPicPr>
            <a:picLocks noChangeAspect="1"/>
          </p:cNvPicPr>
          <p:nvPr/>
        </p:nvPicPr>
        <p:blipFill>
          <a:blip r:embed="rId3"/>
          <a:stretch>
            <a:fillRect/>
          </a:stretch>
        </p:blipFill>
        <p:spPr>
          <a:xfrm>
            <a:off x="5177482" y="1707623"/>
            <a:ext cx="3442043" cy="2091041"/>
          </a:xfrm>
          <a:prstGeom prst="rect">
            <a:avLst/>
          </a:prstGeom>
          <a:ln w="22225">
            <a:solidFill>
              <a:srgbClr val="00B0F0"/>
            </a:solidFill>
          </a:ln>
        </p:spPr>
      </p:pic>
      <p:sp>
        <p:nvSpPr>
          <p:cNvPr id="9" name="TextBox 8">
            <a:extLst>
              <a:ext uri="{FF2B5EF4-FFF2-40B4-BE49-F238E27FC236}">
                <a16:creationId xmlns:a16="http://schemas.microsoft.com/office/drawing/2014/main" id="{A8D6E9B4-2B18-FC45-AD78-A7D726DBF232}"/>
              </a:ext>
            </a:extLst>
          </p:cNvPr>
          <p:cNvSpPr txBox="1"/>
          <p:nvPr/>
        </p:nvSpPr>
        <p:spPr>
          <a:xfrm>
            <a:off x="7986737" y="1707623"/>
            <a:ext cx="720069" cy="338554"/>
          </a:xfrm>
          <a:prstGeom prst="rect">
            <a:avLst/>
          </a:prstGeom>
          <a:noFill/>
        </p:spPr>
        <p:txBody>
          <a:bodyPr wrap="none" rtlCol="0">
            <a:spAutoFit/>
          </a:bodyPr>
          <a:lstStyle/>
          <a:p>
            <a:r>
              <a:rPr lang="en-US" sz="1600" dirty="0">
                <a:solidFill>
                  <a:schemeClr val="tx1">
                    <a:lumMod val="50000"/>
                    <a:lumOff val="50000"/>
                  </a:schemeClr>
                </a:solidFill>
              </a:rPr>
              <a:t>3EML</a:t>
            </a:r>
          </a:p>
        </p:txBody>
      </p:sp>
      <p:sp>
        <p:nvSpPr>
          <p:cNvPr id="10" name="TextBox 9">
            <a:extLst>
              <a:ext uri="{FF2B5EF4-FFF2-40B4-BE49-F238E27FC236}">
                <a16:creationId xmlns:a16="http://schemas.microsoft.com/office/drawing/2014/main" id="{452BF4F3-B8C4-3C4A-A4B6-1A7220EE4C5F}"/>
              </a:ext>
            </a:extLst>
          </p:cNvPr>
          <p:cNvSpPr txBox="1"/>
          <p:nvPr/>
        </p:nvSpPr>
        <p:spPr>
          <a:xfrm rot="19734291">
            <a:off x="5979160" y="2632752"/>
            <a:ext cx="2034531" cy="461665"/>
          </a:xfrm>
          <a:prstGeom prst="rect">
            <a:avLst/>
          </a:prstGeom>
          <a:noFill/>
        </p:spPr>
        <p:txBody>
          <a:bodyPr wrap="none" rtlCol="0">
            <a:spAutoFit/>
          </a:bodyPr>
          <a:lstStyle/>
          <a:p>
            <a:r>
              <a:rPr lang="en-US" dirty="0"/>
              <a:t>210 mentions</a:t>
            </a:r>
          </a:p>
        </p:txBody>
      </p:sp>
      <p:sp>
        <p:nvSpPr>
          <p:cNvPr id="11" name="Oval 10">
            <a:extLst>
              <a:ext uri="{FF2B5EF4-FFF2-40B4-BE49-F238E27FC236}">
                <a16:creationId xmlns:a16="http://schemas.microsoft.com/office/drawing/2014/main" id="{098E1464-0543-4849-8AD8-AAC372BE414C}"/>
              </a:ext>
            </a:extLst>
          </p:cNvPr>
          <p:cNvSpPr/>
          <p:nvPr/>
        </p:nvSpPr>
        <p:spPr bwMode="auto">
          <a:xfrm>
            <a:off x="5145602" y="4260319"/>
            <a:ext cx="2743845" cy="1516942"/>
          </a:xfrm>
          <a:prstGeom prst="ellipse">
            <a:avLst/>
          </a:prstGeom>
          <a:solidFill>
            <a:schemeClr val="accent1">
              <a:alpha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7244B57E-9147-A44E-B107-76C1B1A39B20}"/>
              </a:ext>
            </a:extLst>
          </p:cNvPr>
          <p:cNvSpPr/>
          <p:nvPr/>
        </p:nvSpPr>
        <p:spPr bwMode="auto">
          <a:xfrm>
            <a:off x="6600024" y="4554532"/>
            <a:ext cx="1746747" cy="928516"/>
          </a:xfrm>
          <a:prstGeom prst="ellipse">
            <a:avLst/>
          </a:prstGeom>
          <a:solidFill>
            <a:srgbClr val="00B0F0">
              <a:alpha val="32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 146</a:t>
            </a:r>
          </a:p>
        </p:txBody>
      </p:sp>
      <p:cxnSp>
        <p:nvCxnSpPr>
          <p:cNvPr id="14" name="Straight Connector 13">
            <a:extLst>
              <a:ext uri="{FF2B5EF4-FFF2-40B4-BE49-F238E27FC236}">
                <a16:creationId xmlns:a16="http://schemas.microsoft.com/office/drawing/2014/main" id="{3EB448AA-953A-D749-B278-BAAA347C1911}"/>
              </a:ext>
            </a:extLst>
          </p:cNvPr>
          <p:cNvCxnSpPr>
            <a:cxnSpLocks/>
          </p:cNvCxnSpPr>
          <p:nvPr/>
        </p:nvCxnSpPr>
        <p:spPr bwMode="auto">
          <a:xfrm>
            <a:off x="8087155" y="3798664"/>
            <a:ext cx="0" cy="1119873"/>
          </a:xfrm>
          <a:prstGeom prst="line">
            <a:avLst/>
          </a:prstGeom>
          <a:solidFill>
            <a:schemeClr val="accent1"/>
          </a:solidFill>
          <a:ln w="19050" cap="flat" cmpd="sng" algn="ctr">
            <a:solidFill>
              <a:srgbClr val="00B0F0"/>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5CD9FBD5-AAE8-A94A-92BA-D73AFBD79392}"/>
              </a:ext>
            </a:extLst>
          </p:cNvPr>
          <p:cNvSpPr txBox="1"/>
          <p:nvPr/>
        </p:nvSpPr>
        <p:spPr>
          <a:xfrm>
            <a:off x="8082916" y="4091825"/>
            <a:ext cx="527709" cy="461665"/>
          </a:xfrm>
          <a:prstGeom prst="rect">
            <a:avLst/>
          </a:prstGeom>
          <a:noFill/>
        </p:spPr>
        <p:txBody>
          <a:bodyPr wrap="none" rtlCol="0">
            <a:spAutoFit/>
          </a:bodyPr>
          <a:lstStyle/>
          <a:p>
            <a:r>
              <a:rPr lang="en-US" dirty="0"/>
              <a:t>64</a:t>
            </a:r>
          </a:p>
        </p:txBody>
      </p:sp>
      <p:sp>
        <p:nvSpPr>
          <p:cNvPr id="17" name="TextBox 16">
            <a:extLst>
              <a:ext uri="{FF2B5EF4-FFF2-40B4-BE49-F238E27FC236}">
                <a16:creationId xmlns:a16="http://schemas.microsoft.com/office/drawing/2014/main" id="{E70073BE-7BC1-694A-B533-36D3012B68E5}"/>
              </a:ext>
            </a:extLst>
          </p:cNvPr>
          <p:cNvSpPr txBox="1"/>
          <p:nvPr/>
        </p:nvSpPr>
        <p:spPr>
          <a:xfrm>
            <a:off x="2013161" y="5540822"/>
            <a:ext cx="867545" cy="584775"/>
          </a:xfrm>
          <a:prstGeom prst="rect">
            <a:avLst/>
          </a:prstGeom>
          <a:noFill/>
        </p:spPr>
        <p:txBody>
          <a:bodyPr wrap="none" rtlCol="0">
            <a:spAutoFit/>
          </a:bodyPr>
          <a:lstStyle/>
          <a:p>
            <a:r>
              <a:rPr lang="en-US" sz="3200" dirty="0"/>
              <a:t>902</a:t>
            </a:r>
          </a:p>
        </p:txBody>
      </p:sp>
      <p:sp>
        <p:nvSpPr>
          <p:cNvPr id="18" name="TextBox 17">
            <a:extLst>
              <a:ext uri="{FF2B5EF4-FFF2-40B4-BE49-F238E27FC236}">
                <a16:creationId xmlns:a16="http://schemas.microsoft.com/office/drawing/2014/main" id="{17DD62FD-8295-AF4D-839B-E92DB4C9FC5A}"/>
              </a:ext>
            </a:extLst>
          </p:cNvPr>
          <p:cNvSpPr txBox="1"/>
          <p:nvPr/>
        </p:nvSpPr>
        <p:spPr>
          <a:xfrm>
            <a:off x="154907" y="5313771"/>
            <a:ext cx="4857805" cy="338554"/>
          </a:xfrm>
          <a:prstGeom prst="rect">
            <a:avLst/>
          </a:prstGeom>
          <a:noFill/>
        </p:spPr>
        <p:txBody>
          <a:bodyPr wrap="none" rtlCol="0">
            <a:spAutoFit/>
          </a:bodyPr>
          <a:lstStyle/>
          <a:p>
            <a:r>
              <a:rPr lang="en-US" sz="1600" dirty="0"/>
              <a:t>ACCESSION_ID:3EML OR CITES:18832607_MED</a:t>
            </a:r>
          </a:p>
        </p:txBody>
      </p:sp>
      <p:sp>
        <p:nvSpPr>
          <p:cNvPr id="19" name="Rectangle 18">
            <a:extLst>
              <a:ext uri="{FF2B5EF4-FFF2-40B4-BE49-F238E27FC236}">
                <a16:creationId xmlns:a16="http://schemas.microsoft.com/office/drawing/2014/main" id="{536CE9AA-7026-C242-A039-925C9B612468}"/>
              </a:ext>
            </a:extLst>
          </p:cNvPr>
          <p:cNvSpPr/>
          <p:nvPr/>
        </p:nvSpPr>
        <p:spPr>
          <a:xfrm>
            <a:off x="5484734" y="4687704"/>
            <a:ext cx="699230" cy="461665"/>
          </a:xfrm>
          <a:prstGeom prst="rect">
            <a:avLst/>
          </a:prstGeom>
        </p:spPr>
        <p:txBody>
          <a:bodyPr wrap="none">
            <a:spAutoFit/>
          </a:bodyPr>
          <a:lstStyle/>
          <a:p>
            <a:pPr defTabSz="1981200" eaLnBrk="0" hangingPunct="0"/>
            <a:r>
              <a:rPr lang="en-US" dirty="0"/>
              <a:t>692</a:t>
            </a:r>
          </a:p>
        </p:txBody>
      </p:sp>
      <p:cxnSp>
        <p:nvCxnSpPr>
          <p:cNvPr id="21" name="Straight Connector 20">
            <a:extLst>
              <a:ext uri="{FF2B5EF4-FFF2-40B4-BE49-F238E27FC236}">
                <a16:creationId xmlns:a16="http://schemas.microsoft.com/office/drawing/2014/main" id="{25441408-0F26-A24D-8DAD-0E71BA1F8810}"/>
              </a:ext>
            </a:extLst>
          </p:cNvPr>
          <p:cNvCxnSpPr/>
          <p:nvPr/>
        </p:nvCxnSpPr>
        <p:spPr bwMode="auto">
          <a:xfrm>
            <a:off x="4813781" y="4584720"/>
            <a:ext cx="1020568" cy="0"/>
          </a:xfrm>
          <a:prstGeom prst="line">
            <a:avLst/>
          </a:prstGeom>
          <a:solidFill>
            <a:schemeClr val="accent1"/>
          </a:solidFill>
          <a:ln w="22225" cap="flat" cmpd="sng" algn="ctr">
            <a:solidFill>
              <a:schemeClr val="accent5">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33904395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a:spLocks noGrp="1"/>
          </p:cNvSpPr>
          <p:nvPr>
            <p:ph type="subTitle" idx="1"/>
          </p:nvPr>
        </p:nvSpPr>
        <p:spPr>
          <a:xfrm>
            <a:off x="682266" y="2453049"/>
            <a:ext cx="7779469" cy="1253765"/>
          </a:xfrm>
        </p:spPr>
        <p:txBody>
          <a:bodyPr>
            <a:normAutofit/>
          </a:bodyPr>
          <a:lstStyle/>
          <a:p>
            <a:pPr>
              <a:lnSpc>
                <a:spcPct val="110000"/>
              </a:lnSpc>
            </a:pPr>
            <a:r>
              <a:rPr lang="en-GB" altLang="en-US" sz="5400" b="1" dirty="0">
                <a:latin typeface="Open Sans" charset="0"/>
                <a:ea typeface="Open Sans" charset="0"/>
                <a:cs typeface="Open Sans" charset="0"/>
              </a:rPr>
              <a:t>Preprints</a:t>
            </a:r>
          </a:p>
        </p:txBody>
      </p:sp>
    </p:spTree>
    <p:extLst>
      <p:ext uri="{BB962C8B-B14F-4D97-AF65-F5344CB8AC3E}">
        <p14:creationId xmlns:p14="http://schemas.microsoft.com/office/powerpoint/2010/main" val="211093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A62DDF41-0AC8-B643-ABAE-9FE5534F9C03}"/>
              </a:ext>
            </a:extLst>
          </p:cNvPr>
          <p:cNvPicPr>
            <a:picLocks noGrp="1" noChangeAspect="1"/>
          </p:cNvPicPr>
          <p:nvPr>
            <p:ph idx="1"/>
          </p:nvPr>
        </p:nvPicPr>
        <p:blipFill>
          <a:blip r:embed="rId2"/>
          <a:stretch>
            <a:fillRect/>
          </a:stretch>
        </p:blipFill>
        <p:spPr>
          <a:xfrm>
            <a:off x="273132" y="757534"/>
            <a:ext cx="8625168" cy="5014920"/>
          </a:xfrm>
        </p:spPr>
      </p:pic>
      <p:sp>
        <p:nvSpPr>
          <p:cNvPr id="4" name="Rectangle 3">
            <a:extLst>
              <a:ext uri="{FF2B5EF4-FFF2-40B4-BE49-F238E27FC236}">
                <a16:creationId xmlns:a16="http://schemas.microsoft.com/office/drawing/2014/main" id="{7EC1D4D3-42EA-CD42-8DFC-4BF8B433E32B}"/>
              </a:ext>
            </a:extLst>
          </p:cNvPr>
          <p:cNvSpPr/>
          <p:nvPr/>
        </p:nvSpPr>
        <p:spPr>
          <a:xfrm>
            <a:off x="6951701" y="5665541"/>
            <a:ext cx="1851597" cy="461665"/>
          </a:xfrm>
          <a:prstGeom prst="rect">
            <a:avLst/>
          </a:prstGeom>
        </p:spPr>
        <p:txBody>
          <a:bodyPr wrap="none">
            <a:spAutoFit/>
          </a:bodyPr>
          <a:lstStyle/>
          <a:p>
            <a:r>
              <a:rPr lang="en-GB" dirty="0">
                <a:solidFill>
                  <a:srgbClr val="4D4D4D"/>
                </a:solidFill>
                <a:latin typeface="Open Sans"/>
              </a:rPr>
              <a:t>Jordan Anaya</a:t>
            </a:r>
            <a:endParaRPr lang="en-US" dirty="0"/>
          </a:p>
        </p:txBody>
      </p:sp>
      <p:pic>
        <p:nvPicPr>
          <p:cNvPr id="8" name="Picture 7">
            <a:extLst>
              <a:ext uri="{FF2B5EF4-FFF2-40B4-BE49-F238E27FC236}">
                <a16:creationId xmlns:a16="http://schemas.microsoft.com/office/drawing/2014/main" id="{DD1397A7-4B8F-7740-8BCA-AE4330FC6011}"/>
              </a:ext>
            </a:extLst>
          </p:cNvPr>
          <p:cNvPicPr>
            <a:picLocks noChangeAspect="1"/>
          </p:cNvPicPr>
          <p:nvPr/>
        </p:nvPicPr>
        <p:blipFill>
          <a:blip r:embed="rId3"/>
          <a:stretch>
            <a:fillRect/>
          </a:stretch>
        </p:blipFill>
        <p:spPr>
          <a:xfrm>
            <a:off x="273132" y="147800"/>
            <a:ext cx="1493570" cy="1219469"/>
          </a:xfrm>
          <a:prstGeom prst="rect">
            <a:avLst/>
          </a:prstGeom>
        </p:spPr>
      </p:pic>
    </p:spTree>
    <p:extLst>
      <p:ext uri="{BB962C8B-B14F-4D97-AF65-F5344CB8AC3E}">
        <p14:creationId xmlns:p14="http://schemas.microsoft.com/office/powerpoint/2010/main" val="128893336"/>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C4FD6D-5D28-074B-99E4-79EA6076C3EB}"/>
              </a:ext>
            </a:extLst>
          </p:cNvPr>
          <p:cNvSpPr txBox="1">
            <a:spLocks/>
          </p:cNvSpPr>
          <p:nvPr/>
        </p:nvSpPr>
        <p:spPr>
          <a:xfrm>
            <a:off x="457200" y="274638"/>
            <a:ext cx="8229600" cy="52571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3200" b="0" i="0" kern="1200">
                <a:solidFill>
                  <a:srgbClr val="5A595E"/>
                </a:solidFill>
                <a:latin typeface="Open Sans" charset="0"/>
                <a:ea typeface="+mj-ea"/>
                <a:cs typeface="+mj-cs"/>
              </a:defRPr>
            </a:lvl1pPr>
          </a:lstStyle>
          <a:p>
            <a:pPr algn="l"/>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Preprints in Europe PMC</a:t>
            </a:r>
          </a:p>
        </p:txBody>
      </p:sp>
      <p:pic>
        <p:nvPicPr>
          <p:cNvPr id="10" name="Picture 9">
            <a:extLst>
              <a:ext uri="{FF2B5EF4-FFF2-40B4-BE49-F238E27FC236}">
                <a16:creationId xmlns:a16="http://schemas.microsoft.com/office/drawing/2014/main" id="{CE544B80-FD21-0546-A12C-75C999ECFF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2" y="1027361"/>
            <a:ext cx="4108178" cy="1871448"/>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C47938A2-38E4-5642-99FF-DFEF54FEF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3087304"/>
            <a:ext cx="3850640" cy="1041874"/>
          </a:xfrm>
          <a:prstGeom prst="rect">
            <a:avLst/>
          </a:prstGeom>
        </p:spPr>
      </p:pic>
      <p:pic>
        <p:nvPicPr>
          <p:cNvPr id="12" name="Picture 11">
            <a:extLst>
              <a:ext uri="{FF2B5EF4-FFF2-40B4-BE49-F238E27FC236}">
                <a16:creationId xmlns:a16="http://schemas.microsoft.com/office/drawing/2014/main" id="{632317D2-5B8F-F14C-AB0F-0E8ADF51AD7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22252" y="801628"/>
            <a:ext cx="3664548" cy="343646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72" y="4308499"/>
            <a:ext cx="4653280" cy="1754516"/>
          </a:xfrm>
          <a:prstGeom prst="rect">
            <a:avLst/>
          </a:prstGeom>
          <a:ln>
            <a:solidFill>
              <a:schemeClr val="bg1">
                <a:lumMod val="65000"/>
              </a:schemeClr>
            </a:solidFill>
          </a:ln>
        </p:spPr>
      </p:pic>
      <p:sp>
        <p:nvSpPr>
          <p:cNvPr id="2" name="TextBox 1">
            <a:extLst>
              <a:ext uri="{FF2B5EF4-FFF2-40B4-BE49-F238E27FC236}">
                <a16:creationId xmlns:a16="http://schemas.microsoft.com/office/drawing/2014/main" id="{549FBFCC-89C6-5A45-A710-7530A16B33F0}"/>
              </a:ext>
            </a:extLst>
          </p:cNvPr>
          <p:cNvSpPr txBox="1"/>
          <p:nvPr/>
        </p:nvSpPr>
        <p:spPr>
          <a:xfrm>
            <a:off x="5444356" y="4465971"/>
            <a:ext cx="2412840" cy="830997"/>
          </a:xfrm>
          <a:prstGeom prst="rect">
            <a:avLst/>
          </a:prstGeom>
          <a:noFill/>
        </p:spPr>
        <p:txBody>
          <a:bodyPr wrap="none" rtlCol="0">
            <a:spAutoFit/>
          </a:bodyPr>
          <a:lstStyle/>
          <a:p>
            <a:pPr marL="342900" indent="-342900">
              <a:buFont typeface="Arial" panose="020B0604020202020204" pitchFamily="34" charset="0"/>
              <a:buChar char="•"/>
            </a:pPr>
            <a:r>
              <a:rPr lang="en-US" dirty="0"/>
              <a:t>47K abstracts</a:t>
            </a:r>
          </a:p>
          <a:p>
            <a:pPr marL="342900" indent="-342900">
              <a:buFont typeface="Arial" panose="020B0604020202020204" pitchFamily="34" charset="0"/>
              <a:buChar char="•"/>
            </a:pPr>
            <a:r>
              <a:rPr lang="en-US" dirty="0"/>
              <a:t>No ref lists</a:t>
            </a:r>
          </a:p>
        </p:txBody>
      </p:sp>
      <p:grpSp>
        <p:nvGrpSpPr>
          <p:cNvPr id="13" name="Group 12">
            <a:extLst>
              <a:ext uri="{FF2B5EF4-FFF2-40B4-BE49-F238E27FC236}">
                <a16:creationId xmlns:a16="http://schemas.microsoft.com/office/drawing/2014/main" id="{5321FDE7-3E63-1F4B-ACD9-C245A531C335}"/>
              </a:ext>
            </a:extLst>
          </p:cNvPr>
          <p:cNvGrpSpPr/>
          <p:nvPr/>
        </p:nvGrpSpPr>
        <p:grpSpPr>
          <a:xfrm>
            <a:off x="7539121" y="4465971"/>
            <a:ext cx="1628642" cy="959447"/>
            <a:chOff x="103110" y="3412545"/>
            <a:chExt cx="1724024" cy="920512"/>
          </a:xfrm>
        </p:grpSpPr>
        <p:pic>
          <p:nvPicPr>
            <p:cNvPr id="14" name="Picture 13">
              <a:extLst>
                <a:ext uri="{FF2B5EF4-FFF2-40B4-BE49-F238E27FC236}">
                  <a16:creationId xmlns:a16="http://schemas.microsoft.com/office/drawing/2014/main" id="{16672127-AA62-9741-A4D5-74B2C4FD3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368" y="3412545"/>
              <a:ext cx="423508" cy="612735"/>
            </a:xfrm>
            <a:prstGeom prst="rect">
              <a:avLst/>
            </a:prstGeom>
          </p:spPr>
        </p:pic>
        <p:sp>
          <p:nvSpPr>
            <p:cNvPr id="15" name="TextBox 14">
              <a:extLst>
                <a:ext uri="{FF2B5EF4-FFF2-40B4-BE49-F238E27FC236}">
                  <a16:creationId xmlns:a16="http://schemas.microsoft.com/office/drawing/2014/main" id="{9935FA05-E8C7-E54E-BF52-E3A48E4B6645}"/>
                </a:ext>
              </a:extLst>
            </p:cNvPr>
            <p:cNvSpPr txBox="1"/>
            <p:nvPr/>
          </p:nvSpPr>
          <p:spPr>
            <a:xfrm>
              <a:off x="103110" y="4025280"/>
              <a:ext cx="1724024" cy="307777"/>
            </a:xfrm>
            <a:prstGeom prst="rect">
              <a:avLst/>
            </a:prstGeom>
            <a:noFill/>
          </p:spPr>
          <p:txBody>
            <a:bodyPr wrap="square" rtlCol="0">
              <a:spAutoFit/>
            </a:bodyPr>
            <a:lstStyle/>
            <a:p>
              <a:pPr algn="ctr"/>
              <a:r>
                <a:rPr lang="en-GB" sz="1400" dirty="0">
                  <a:latin typeface="Open Sans"/>
                </a:rPr>
                <a:t>Crossref OAI-PMH</a:t>
              </a:r>
            </a:p>
          </p:txBody>
        </p:sp>
      </p:grpSp>
    </p:spTree>
    <p:extLst>
      <p:ext uri="{BB962C8B-B14F-4D97-AF65-F5344CB8AC3E}">
        <p14:creationId xmlns:p14="http://schemas.microsoft.com/office/powerpoint/2010/main" val="141534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965A-FDCB-704F-8AB5-D127248AEA7E}"/>
              </a:ext>
            </a:extLst>
          </p:cNvPr>
          <p:cNvSpPr>
            <a:spLocks noGrp="1"/>
          </p:cNvSpPr>
          <p:nvPr>
            <p:ph type="title"/>
          </p:nvPr>
        </p:nvSpPr>
        <p:spPr/>
        <p:txBody>
          <a:bodyPr/>
          <a:lstStyle/>
          <a:p>
            <a:r>
              <a:rPr lang="en-US" dirty="0"/>
              <a:t>Preprints are cited too</a:t>
            </a:r>
          </a:p>
        </p:txBody>
      </p:sp>
      <p:pic>
        <p:nvPicPr>
          <p:cNvPr id="4" name="Picture 3">
            <a:extLst>
              <a:ext uri="{FF2B5EF4-FFF2-40B4-BE49-F238E27FC236}">
                <a16:creationId xmlns:a16="http://schemas.microsoft.com/office/drawing/2014/main" id="{C3D92AF4-F2A4-9042-BE58-0909824E97F6}"/>
              </a:ext>
            </a:extLst>
          </p:cNvPr>
          <p:cNvPicPr>
            <a:picLocks noChangeAspect="1"/>
          </p:cNvPicPr>
          <p:nvPr/>
        </p:nvPicPr>
        <p:blipFill>
          <a:blip r:embed="rId2"/>
          <a:stretch>
            <a:fillRect/>
          </a:stretch>
        </p:blipFill>
        <p:spPr>
          <a:xfrm>
            <a:off x="284206" y="924124"/>
            <a:ext cx="8167816" cy="5032620"/>
          </a:xfrm>
          <a:prstGeom prst="rect">
            <a:avLst/>
          </a:prstGeom>
        </p:spPr>
      </p:pic>
      <p:sp>
        <p:nvSpPr>
          <p:cNvPr id="5" name="Oval Callout 4">
            <a:extLst>
              <a:ext uri="{FF2B5EF4-FFF2-40B4-BE49-F238E27FC236}">
                <a16:creationId xmlns:a16="http://schemas.microsoft.com/office/drawing/2014/main" id="{9A90FFA2-E987-694C-8489-D914736C3878}"/>
              </a:ext>
            </a:extLst>
          </p:cNvPr>
          <p:cNvSpPr/>
          <p:nvPr/>
        </p:nvSpPr>
        <p:spPr bwMode="auto">
          <a:xfrm>
            <a:off x="3855308" y="1519875"/>
            <a:ext cx="3313590" cy="1322396"/>
          </a:xfrm>
          <a:prstGeom prst="wedgeEllipseCallout">
            <a:avLst/>
          </a:prstGeom>
          <a:solidFill>
            <a:schemeClr val="accent5">
              <a:lumMod val="75000"/>
              <a:alpha val="4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sz="5200" b="0" i="0" u="none" strike="noStrike" cap="none" normalizeH="0" baseline="0">
              <a:ln>
                <a:noFill/>
              </a:ln>
              <a:solidFill>
                <a:schemeClr val="tx1"/>
              </a:solidFill>
              <a:effectLst/>
              <a:latin typeface="Arial" charset="0"/>
            </a:endParaRPr>
          </a:p>
        </p:txBody>
      </p:sp>
      <p:sp>
        <p:nvSpPr>
          <p:cNvPr id="6" name="Oval Callout 5">
            <a:extLst>
              <a:ext uri="{FF2B5EF4-FFF2-40B4-BE49-F238E27FC236}">
                <a16:creationId xmlns:a16="http://schemas.microsoft.com/office/drawing/2014/main" id="{6CD2AFDF-0965-9F4F-B2F3-3CE72F6C22C2}"/>
              </a:ext>
            </a:extLst>
          </p:cNvPr>
          <p:cNvSpPr/>
          <p:nvPr/>
        </p:nvSpPr>
        <p:spPr bwMode="auto">
          <a:xfrm>
            <a:off x="5074508" y="3880945"/>
            <a:ext cx="1474573" cy="588476"/>
          </a:xfrm>
          <a:prstGeom prst="wedgeEllipseCallout">
            <a:avLst/>
          </a:prstGeom>
          <a:solidFill>
            <a:schemeClr val="accent5">
              <a:lumMod val="75000"/>
              <a:alpha val="4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sz="5200" b="0" i="0" u="none" strike="noStrike" cap="none" normalizeH="0" baseline="0">
              <a:ln>
                <a:noFill/>
              </a:ln>
              <a:solidFill>
                <a:schemeClr val="tx1"/>
              </a:solidFill>
              <a:effectLst/>
              <a:latin typeface="Arial" charset="0"/>
            </a:endParaRPr>
          </a:p>
        </p:txBody>
      </p:sp>
      <p:sp>
        <p:nvSpPr>
          <p:cNvPr id="7" name="Oval Callout 6">
            <a:extLst>
              <a:ext uri="{FF2B5EF4-FFF2-40B4-BE49-F238E27FC236}">
                <a16:creationId xmlns:a16="http://schemas.microsoft.com/office/drawing/2014/main" id="{4BFBB07B-CDE1-4A44-8413-0352832EE408}"/>
              </a:ext>
            </a:extLst>
          </p:cNvPr>
          <p:cNvSpPr/>
          <p:nvPr/>
        </p:nvSpPr>
        <p:spPr bwMode="auto">
          <a:xfrm>
            <a:off x="3000029" y="2236573"/>
            <a:ext cx="1610071" cy="642551"/>
          </a:xfrm>
          <a:prstGeom prst="wedgeEllipseCallout">
            <a:avLst/>
          </a:prstGeom>
          <a:solidFill>
            <a:schemeClr val="accent5">
              <a:lumMod val="75000"/>
              <a:alpha val="4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sz="5200" b="0" i="0" u="none" strike="noStrike" cap="none" normalizeH="0" baseline="0">
              <a:ln>
                <a:noFill/>
              </a:ln>
              <a:solidFill>
                <a:schemeClr val="tx1"/>
              </a:solidFill>
              <a:effectLst/>
              <a:latin typeface="Arial" charset="0"/>
            </a:endParaRPr>
          </a:p>
        </p:txBody>
      </p:sp>
      <p:sp>
        <p:nvSpPr>
          <p:cNvPr id="8" name="Oval Callout 7">
            <a:extLst>
              <a:ext uri="{FF2B5EF4-FFF2-40B4-BE49-F238E27FC236}">
                <a16:creationId xmlns:a16="http://schemas.microsoft.com/office/drawing/2014/main" id="{B873584A-A493-F445-BF0A-BA2A80AA0C95}"/>
              </a:ext>
            </a:extLst>
          </p:cNvPr>
          <p:cNvSpPr/>
          <p:nvPr/>
        </p:nvSpPr>
        <p:spPr bwMode="auto">
          <a:xfrm>
            <a:off x="2429941" y="4146881"/>
            <a:ext cx="2644567" cy="1055400"/>
          </a:xfrm>
          <a:prstGeom prst="wedgeEllipseCallout">
            <a:avLst/>
          </a:prstGeom>
          <a:solidFill>
            <a:schemeClr val="accent5">
              <a:lumMod val="75000"/>
              <a:alpha val="4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sz="5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302370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par>
                          <p:cTn id="8" fill="hold">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1000"/>
                                        <p:tgtEl>
                                          <p:spTgt spid="5"/>
                                        </p:tgtEl>
                                      </p:cBhvr>
                                    </p:animEffect>
                                  </p:childTnLst>
                                </p:cTn>
                              </p:par>
                            </p:childTnLst>
                          </p:cTn>
                        </p:par>
                        <p:par>
                          <p:cTn id="12" fill="hold">
                            <p:stCondLst>
                              <p:cond delay="3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2000"/>
                                        <p:tgtEl>
                                          <p:spTgt spid="8"/>
                                        </p:tgtEl>
                                      </p:cBhvr>
                                    </p:animEffect>
                                  </p:childTnLst>
                                </p:cTn>
                              </p:par>
                            </p:childTnLst>
                          </p:cTn>
                        </p:par>
                        <p:par>
                          <p:cTn id="16" fill="hold">
                            <p:stCondLst>
                              <p:cond delay="5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C7349A-F88E-5940-A9F8-78A690A73806}"/>
              </a:ext>
            </a:extLst>
          </p:cNvPr>
          <p:cNvPicPr>
            <a:picLocks noChangeAspect="1"/>
          </p:cNvPicPr>
          <p:nvPr/>
        </p:nvPicPr>
        <p:blipFill>
          <a:blip r:embed="rId2"/>
          <a:stretch>
            <a:fillRect/>
          </a:stretch>
        </p:blipFill>
        <p:spPr>
          <a:xfrm>
            <a:off x="138010" y="273700"/>
            <a:ext cx="8739426" cy="5641908"/>
          </a:xfrm>
          <a:prstGeom prst="rect">
            <a:avLst/>
          </a:prstGeom>
        </p:spPr>
      </p:pic>
    </p:spTree>
    <p:extLst>
      <p:ext uri="{BB962C8B-B14F-4D97-AF65-F5344CB8AC3E}">
        <p14:creationId xmlns:p14="http://schemas.microsoft.com/office/powerpoint/2010/main" val="299204190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en-US">
                <a:latin typeface="HelveticaNeueLT Pro 45 Lt" charset="0"/>
                <a:ea typeface="ＭＳ Ｐゴシック" charset="-128"/>
              </a:rPr>
              <a:t>All living things are made from the same stuff</a:t>
            </a:r>
            <a:endParaRPr lang="en-US" altLang="en-US">
              <a:solidFill>
                <a:srgbClr val="395723"/>
              </a:solidFill>
              <a:latin typeface="HelveticaNeueLT Pro 45 Lt" charset="0"/>
              <a:ea typeface="ＭＳ Ｐゴシック" charset="-128"/>
            </a:endParaRPr>
          </a:p>
        </p:txBody>
      </p:sp>
      <p:grpSp>
        <p:nvGrpSpPr>
          <p:cNvPr id="37890" name="Group 3"/>
          <p:cNvGrpSpPr>
            <a:grpSpLocks/>
          </p:cNvGrpSpPr>
          <p:nvPr/>
        </p:nvGrpSpPr>
        <p:grpSpPr bwMode="auto">
          <a:xfrm>
            <a:off x="0" y="1590675"/>
            <a:ext cx="9144000" cy="3929063"/>
            <a:chOff x="1771" y="1314499"/>
            <a:chExt cx="10800000" cy="4738588"/>
          </a:xfrm>
        </p:grpSpPr>
        <p:pic>
          <p:nvPicPr>
            <p:cNvPr id="37891" name="Picture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401771" y="3683794"/>
              <a:ext cx="5400000" cy="236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2" name="Picture 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771" y="1314499"/>
              <a:ext cx="5400000" cy="236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3" name="Picture 5" descr="Staphylococcus_aureus_VISA_2_wikimedia_commons.jpg"/>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5401771" y="1314499"/>
              <a:ext cx="5400000" cy="2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4" name="Picture 2"/>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771" y="3683794"/>
              <a:ext cx="5400000" cy="236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998234700"/>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x-none" dirty="0">
                <a:latin typeface="HelveticaNeueLT Pro 45 Lt" charset="0"/>
                <a:ea typeface="ＭＳ Ｐゴシック" charset="-128"/>
              </a:rPr>
              <a:t>Data resources at EMBL-EBI</a:t>
            </a:r>
          </a:p>
        </p:txBody>
      </p:sp>
      <p:grpSp>
        <p:nvGrpSpPr>
          <p:cNvPr id="47106" name="Group 2"/>
          <p:cNvGrpSpPr>
            <a:grpSpLocks/>
          </p:cNvGrpSpPr>
          <p:nvPr/>
        </p:nvGrpSpPr>
        <p:grpSpPr bwMode="auto">
          <a:xfrm>
            <a:off x="829051" y="1395116"/>
            <a:ext cx="7946813" cy="4590048"/>
            <a:chOff x="375510" y="798985"/>
            <a:chExt cx="10327811" cy="5425689"/>
          </a:xfrm>
        </p:grpSpPr>
        <p:sp>
          <p:nvSpPr>
            <p:cNvPr id="36" name="TextBox 35"/>
            <p:cNvSpPr txBox="1"/>
            <p:nvPr/>
          </p:nvSpPr>
          <p:spPr bwMode="auto">
            <a:xfrm>
              <a:off x="375510" y="3434528"/>
              <a:ext cx="2615134" cy="1688964"/>
            </a:xfrm>
            <a:prstGeom prst="rect">
              <a:avLst/>
            </a:prstGeom>
            <a:solidFill>
              <a:srgbClr val="3078A0"/>
            </a:solidFill>
          </p:spPr>
          <p:txBody>
            <a:bodyPr lIns="55958" tIns="27979" rIns="55958" bIns="27979" anchor="ctr"/>
            <a:lstStyle/>
            <a:p>
              <a:pPr defTabSz="506450">
                <a:spcBef>
                  <a:spcPts val="333"/>
                </a:spcBef>
                <a:buClr>
                  <a:schemeClr val="accent5">
                    <a:lumMod val="75000"/>
                  </a:schemeClr>
                </a:buClr>
                <a:defRPr/>
              </a:pPr>
              <a:r>
                <a:rPr lang="en-US" sz="980" dirty="0">
                  <a:solidFill>
                    <a:schemeClr val="bg1"/>
                  </a:solidFill>
                  <a:latin typeface="HelveticaNeueLT Pro 45 Lt"/>
                  <a:ea typeface="ＭＳ Ｐゴシック" pitchFamily="34" charset="-128"/>
                  <a:cs typeface="HelveticaNeueLT Pro 45 Lt"/>
                </a:rPr>
                <a:t>Literature &amp; ontologies</a:t>
              </a:r>
            </a:p>
            <a:p>
              <a:pPr marL="158622" indent="-158622" defTabSz="506450">
                <a:buClr>
                  <a:schemeClr val="bg1"/>
                </a:buClr>
                <a:buFont typeface="Arial"/>
                <a:buChar char="•"/>
                <a:defRPr/>
              </a:pPr>
              <a:r>
                <a:rPr lang="en-US" sz="796" dirty="0">
                  <a:solidFill>
                    <a:schemeClr val="bg1"/>
                  </a:solidFill>
                  <a:latin typeface="HelveticaNeueLT Pro 45 Lt"/>
                  <a:ea typeface="ＭＳ Ｐゴシック" pitchFamily="34" charset="-128"/>
                  <a:cs typeface="HelveticaNeueLT Pro 45 Lt"/>
                </a:rPr>
                <a:t>Experimental Factor Ontology</a:t>
              </a:r>
            </a:p>
            <a:p>
              <a:pPr marL="158622" indent="-158622" defTabSz="506450">
                <a:buClr>
                  <a:schemeClr val="bg1"/>
                </a:buClr>
                <a:buFont typeface="Arial"/>
                <a:buChar char="•"/>
                <a:defRPr/>
              </a:pPr>
              <a:r>
                <a:rPr lang="en-US" sz="796" dirty="0">
                  <a:solidFill>
                    <a:schemeClr val="bg1"/>
                  </a:solidFill>
                  <a:latin typeface="HelveticaNeueLT Pro 45 Lt"/>
                  <a:ea typeface="ＭＳ Ｐゴシック" pitchFamily="34" charset="-128"/>
                  <a:cs typeface="HelveticaNeueLT Pro 45 Lt"/>
                </a:rPr>
                <a:t>Gene Ontology</a:t>
              </a:r>
            </a:p>
            <a:p>
              <a:pPr marL="158622" indent="-158622" defTabSz="506450">
                <a:buClr>
                  <a:schemeClr val="bg1"/>
                </a:buClr>
                <a:buFont typeface="Arial"/>
                <a:buChar char="•"/>
                <a:defRPr/>
              </a:pPr>
              <a:r>
                <a:rPr lang="en-US" sz="796" dirty="0" err="1">
                  <a:solidFill>
                    <a:schemeClr val="bg1"/>
                  </a:solidFill>
                  <a:latin typeface="HelveticaNeueLT Pro 45 Lt"/>
                  <a:ea typeface="ＭＳ Ｐゴシック" pitchFamily="34" charset="-128"/>
                  <a:cs typeface="HelveticaNeueLT Pro 45 Lt"/>
                </a:rPr>
                <a:t>BioStudies</a:t>
              </a:r>
              <a:endParaRPr lang="en-US" sz="796" dirty="0">
                <a:solidFill>
                  <a:schemeClr val="bg1"/>
                </a:solidFill>
                <a:latin typeface="HelveticaNeueLT Pro 45 Lt"/>
                <a:ea typeface="ＭＳ Ｐゴシック" pitchFamily="34" charset="-128"/>
                <a:cs typeface="HelveticaNeueLT Pro 45 Lt"/>
              </a:endParaRPr>
            </a:p>
            <a:p>
              <a:pPr marL="158622" indent="-158622" defTabSz="506450">
                <a:buClr>
                  <a:schemeClr val="bg1"/>
                </a:buClr>
                <a:buFont typeface="Arial"/>
                <a:buChar char="•"/>
                <a:defRPr/>
              </a:pPr>
              <a:r>
                <a:rPr lang="en-US" sz="796" dirty="0">
                  <a:solidFill>
                    <a:schemeClr val="bg1"/>
                  </a:solidFill>
                  <a:latin typeface="HelveticaNeueLT Pro 45 Lt"/>
                  <a:ea typeface="ＭＳ Ｐゴシック" pitchFamily="34" charset="-128"/>
                  <a:cs typeface="HelveticaNeueLT Pro 45 Lt"/>
                </a:rPr>
                <a:t>Europe PMC</a:t>
              </a:r>
            </a:p>
          </p:txBody>
        </p:sp>
        <p:grpSp>
          <p:nvGrpSpPr>
            <p:cNvPr id="47108" name="Group 1"/>
            <p:cNvGrpSpPr>
              <a:grpSpLocks/>
            </p:cNvGrpSpPr>
            <p:nvPr/>
          </p:nvGrpSpPr>
          <p:grpSpPr bwMode="auto">
            <a:xfrm>
              <a:off x="3311612" y="798985"/>
              <a:ext cx="7391709" cy="5397879"/>
              <a:chOff x="3097426" y="774271"/>
              <a:chExt cx="7391709" cy="5397879"/>
            </a:xfrm>
          </p:grpSpPr>
          <p:sp>
            <p:nvSpPr>
              <p:cNvPr id="30" name="TextBox 29"/>
              <p:cNvSpPr txBox="1"/>
              <p:nvPr/>
            </p:nvSpPr>
            <p:spPr bwMode="auto">
              <a:xfrm>
                <a:off x="5925413" y="3494407"/>
                <a:ext cx="2062354" cy="1317043"/>
              </a:xfrm>
              <a:prstGeom prst="rect">
                <a:avLst/>
              </a:prstGeom>
              <a:solidFill>
                <a:srgbClr val="FFC999"/>
              </a:solidFill>
            </p:spPr>
            <p:txBody>
              <a:bodyPr lIns="55958" tIns="27979" rIns="55958" bIns="27979" anchor="ctr"/>
              <a:lstStyle/>
              <a:p>
                <a:pPr defTabSz="506450">
                  <a:buClr>
                    <a:schemeClr val="accent5">
                      <a:lumMod val="75000"/>
                    </a:schemeClr>
                  </a:buClr>
                  <a:tabLst>
                    <a:tab pos="544599" algn="l"/>
                  </a:tabLst>
                  <a:defRPr/>
                </a:pPr>
                <a:r>
                  <a:rPr lang="en-US" sz="980" dirty="0">
                    <a:solidFill>
                      <a:srgbClr val="5E5E5E"/>
                    </a:solidFill>
                    <a:latin typeface="HelveticaNeueLT Pro 45 Lt"/>
                    <a:ea typeface="ＭＳ Ｐゴシック" pitchFamily="34" charset="-128"/>
                    <a:cs typeface="HelveticaNeueLT Pro 45 Lt"/>
                  </a:rPr>
                  <a:t>Chemical biology</a:t>
                </a:r>
              </a:p>
              <a:p>
                <a:pPr marL="158622" indent="-158622" defTabSz="506450">
                  <a:buClr>
                    <a:schemeClr val="tx1">
                      <a:lumMod val="65000"/>
                      <a:lumOff val="35000"/>
                    </a:schemeClr>
                  </a:buClr>
                  <a:buFont typeface="Arial"/>
                  <a:buChar char="•"/>
                  <a:defRPr/>
                </a:pPr>
                <a:r>
                  <a:rPr lang="en-US" sz="796" dirty="0" err="1">
                    <a:solidFill>
                      <a:srgbClr val="5E5E5E"/>
                    </a:solidFill>
                    <a:latin typeface="HelveticaNeueLT Pro 45 Lt"/>
                    <a:ea typeface="ＭＳ Ｐゴシック" pitchFamily="34" charset="-128"/>
                    <a:cs typeface="HelveticaNeueLT Pro 45 Lt"/>
                  </a:rPr>
                  <a:t>ChEBI</a:t>
                </a:r>
                <a:endParaRPr lang="en-US" sz="796" dirty="0">
                  <a:solidFill>
                    <a:srgbClr val="5E5E5E"/>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defRPr/>
                </a:pPr>
                <a:r>
                  <a:rPr lang="en-US" sz="796" dirty="0" err="1">
                    <a:solidFill>
                      <a:srgbClr val="5E5E5E"/>
                    </a:solidFill>
                    <a:latin typeface="HelveticaNeueLT Pro 45 Lt"/>
                    <a:ea typeface="ＭＳ Ｐゴシック" pitchFamily="34" charset="-128"/>
                    <a:cs typeface="HelveticaNeueLT Pro 45 Lt"/>
                  </a:rPr>
                  <a:t>ChEMBL</a:t>
                </a:r>
                <a:endParaRPr lang="en-US" sz="796" dirty="0">
                  <a:solidFill>
                    <a:srgbClr val="5E5E5E"/>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defRPr/>
                </a:pPr>
                <a:r>
                  <a:rPr lang="en-US" sz="796" dirty="0" err="1">
                    <a:solidFill>
                      <a:srgbClr val="5E5E5E"/>
                    </a:solidFill>
                    <a:latin typeface="HelveticaNeueLT Pro 45 Lt"/>
                    <a:ea typeface="ＭＳ Ｐゴシック" pitchFamily="34" charset="-128"/>
                    <a:cs typeface="HelveticaNeueLT Pro 45 Lt"/>
                  </a:rPr>
                  <a:t>SureChEMBL</a:t>
                </a:r>
                <a:endParaRPr lang="en-US" sz="796" dirty="0">
                  <a:solidFill>
                    <a:srgbClr val="5E5E5E"/>
                  </a:solidFill>
                  <a:latin typeface="HelveticaNeueLT Pro 45 Lt"/>
                  <a:ea typeface="ＭＳ Ｐゴシック" pitchFamily="34" charset="-128"/>
                  <a:cs typeface="HelveticaNeueLT Pro 45 Lt"/>
                </a:endParaRPr>
              </a:p>
            </p:txBody>
          </p:sp>
          <p:sp>
            <p:nvSpPr>
              <p:cNvPr id="31" name="TextBox 30"/>
              <p:cNvSpPr txBox="1"/>
              <p:nvPr/>
            </p:nvSpPr>
            <p:spPr bwMode="auto">
              <a:xfrm>
                <a:off x="7519579" y="2135068"/>
                <a:ext cx="2959347" cy="1317043"/>
              </a:xfrm>
              <a:prstGeom prst="rect">
                <a:avLst/>
              </a:prstGeom>
              <a:solidFill>
                <a:schemeClr val="accent5"/>
              </a:solidFill>
            </p:spPr>
            <p:txBody>
              <a:bodyPr lIns="55958" tIns="27979" rIns="55958" bIns="27979" anchor="ctr"/>
              <a:lstStyle/>
              <a:p>
                <a:pPr defTabSz="506450">
                  <a:buClr>
                    <a:schemeClr val="tx1">
                      <a:lumMod val="65000"/>
                      <a:lumOff val="35000"/>
                    </a:schemeClr>
                  </a:buClr>
                  <a:defRPr/>
                </a:pPr>
                <a:r>
                  <a:rPr lang="en-US" sz="980" dirty="0">
                    <a:solidFill>
                      <a:schemeClr val="tx1">
                        <a:lumMod val="65000"/>
                        <a:lumOff val="35000"/>
                      </a:schemeClr>
                    </a:solidFill>
                    <a:latin typeface="HelveticaNeueLT Pro 45 Lt"/>
                    <a:ea typeface="ＭＳ Ｐゴシック" pitchFamily="34" charset="-128"/>
                    <a:cs typeface="HelveticaNeueLT Pro 45 Lt"/>
                  </a:rPr>
                  <a:t>Molecular structures</a:t>
                </a:r>
              </a:p>
              <a:p>
                <a:pPr marL="95173" indent="-95173" defTabSz="506450">
                  <a:spcBef>
                    <a:spcPts val="333"/>
                  </a:spcBef>
                  <a:buClr>
                    <a:schemeClr val="tx1">
                      <a:lumMod val="65000"/>
                      <a:lumOff val="35000"/>
                    </a:schemeClr>
                  </a:buClr>
                  <a:buFont typeface="Arial"/>
                  <a:buChar char="•"/>
                  <a:defRPr/>
                </a:pPr>
                <a:r>
                  <a:rPr lang="en-US" sz="796" dirty="0">
                    <a:solidFill>
                      <a:schemeClr val="tx1">
                        <a:lumMod val="65000"/>
                        <a:lumOff val="35000"/>
                      </a:schemeClr>
                    </a:solidFill>
                    <a:latin typeface="HelveticaNeueLT Pro 45 Lt"/>
                    <a:ea typeface="ＭＳ Ｐゴシック" pitchFamily="34" charset="-128"/>
                    <a:cs typeface="HelveticaNeueLT Pro 45 Lt"/>
                  </a:rPr>
                  <a:t>Protein Data Bank in Europe</a:t>
                </a:r>
              </a:p>
              <a:p>
                <a:pPr marL="95173" indent="-95173" defTabSz="506450">
                  <a:buClr>
                    <a:schemeClr val="tx1">
                      <a:lumMod val="65000"/>
                      <a:lumOff val="35000"/>
                    </a:schemeClr>
                  </a:buClr>
                  <a:buFont typeface="Arial"/>
                  <a:buChar char="•"/>
                  <a:defRPr/>
                </a:pPr>
                <a:r>
                  <a:rPr lang="en-US" sz="796" dirty="0">
                    <a:solidFill>
                      <a:schemeClr val="tx1">
                        <a:lumMod val="65000"/>
                        <a:lumOff val="35000"/>
                      </a:schemeClr>
                    </a:solidFill>
                    <a:latin typeface="HelveticaNeueLT Pro 45 Lt"/>
                    <a:ea typeface="ＭＳ Ｐゴシック" pitchFamily="34" charset="-128"/>
                    <a:cs typeface="HelveticaNeueLT Pro 45 Lt"/>
                  </a:rPr>
                  <a:t>Electron Microscopy Data Bank</a:t>
                </a:r>
              </a:p>
            </p:txBody>
          </p:sp>
          <p:sp>
            <p:nvSpPr>
              <p:cNvPr id="32" name="TextBox 31"/>
              <p:cNvSpPr txBox="1"/>
              <p:nvPr/>
            </p:nvSpPr>
            <p:spPr bwMode="auto">
              <a:xfrm>
                <a:off x="6536534" y="774271"/>
                <a:ext cx="3952601" cy="1317042"/>
              </a:xfrm>
              <a:prstGeom prst="rect">
                <a:avLst/>
              </a:prstGeom>
              <a:solidFill>
                <a:srgbClr val="DAB7E2"/>
              </a:solidFill>
            </p:spPr>
            <p:txBody>
              <a:bodyPr lIns="55958" tIns="27979" rIns="55958" bIns="27979" anchor="ctr"/>
              <a:lstStyle/>
              <a:p>
                <a:pPr defTabSz="506450">
                  <a:buClr>
                    <a:schemeClr val="accent5">
                      <a:lumMod val="75000"/>
                    </a:schemeClr>
                  </a:buClr>
                  <a:tabLst>
                    <a:tab pos="544599" algn="l"/>
                  </a:tabLst>
                  <a:defRPr/>
                </a:pPr>
                <a:r>
                  <a:rPr lang="en-US" sz="980" dirty="0">
                    <a:solidFill>
                      <a:srgbClr val="5E5E5E"/>
                    </a:solidFill>
                    <a:latin typeface="HelveticaNeueLT Pro 45 Lt"/>
                    <a:ea typeface="ＭＳ Ｐゴシック" pitchFamily="34" charset="-128"/>
                    <a:cs typeface="HelveticaNeueLT Pro 45 Lt"/>
                  </a:rPr>
                  <a:t>Gene, protein &amp; metabolite expression</a:t>
                </a:r>
              </a:p>
              <a:p>
                <a:pPr marL="158622" indent="-158622" defTabSz="506450">
                  <a:buClr>
                    <a:schemeClr val="tx1">
                      <a:lumMod val="65000"/>
                      <a:lumOff val="35000"/>
                    </a:schemeClr>
                  </a:buClr>
                  <a:buFont typeface="Arial"/>
                  <a:buChar char="•"/>
                  <a:tabLst>
                    <a:tab pos="448546" algn="l"/>
                  </a:tabLst>
                  <a:defRPr/>
                </a:pPr>
                <a:r>
                  <a:rPr lang="en-US" sz="796" dirty="0">
                    <a:solidFill>
                      <a:srgbClr val="5E5E5E"/>
                    </a:solidFill>
                    <a:latin typeface="HelveticaNeueLT Pro 45 Lt"/>
                    <a:ea typeface="ＭＳ Ｐゴシック" pitchFamily="34" charset="-128"/>
                    <a:cs typeface="HelveticaNeueLT Pro 45 Lt"/>
                  </a:rPr>
                  <a:t>Expression Atlas</a:t>
                </a:r>
              </a:p>
              <a:p>
                <a:pPr marL="158622" indent="-158622" defTabSz="506450">
                  <a:buClr>
                    <a:schemeClr val="tx1">
                      <a:lumMod val="65000"/>
                      <a:lumOff val="35000"/>
                    </a:schemeClr>
                  </a:buClr>
                  <a:buFont typeface="Arial"/>
                  <a:buChar char="•"/>
                  <a:tabLst>
                    <a:tab pos="448546" algn="l"/>
                  </a:tabLst>
                  <a:defRPr/>
                </a:pPr>
                <a:r>
                  <a:rPr lang="en-US" sz="796" dirty="0" err="1">
                    <a:solidFill>
                      <a:srgbClr val="5E5E5E"/>
                    </a:solidFill>
                    <a:latin typeface="HelveticaNeueLT Pro 45 Lt"/>
                    <a:ea typeface="ＭＳ Ｐゴシック" pitchFamily="34" charset="-128"/>
                    <a:cs typeface="HelveticaNeueLT Pro 45 Lt"/>
                  </a:rPr>
                  <a:t>Metabolights</a:t>
                </a:r>
                <a:endParaRPr lang="en-US" sz="796" dirty="0">
                  <a:solidFill>
                    <a:srgbClr val="5E5E5E"/>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tabLst>
                    <a:tab pos="448546" algn="l"/>
                  </a:tabLst>
                  <a:defRPr/>
                </a:pPr>
                <a:r>
                  <a:rPr lang="en-US" sz="796" dirty="0">
                    <a:solidFill>
                      <a:srgbClr val="5E5E5E"/>
                    </a:solidFill>
                    <a:latin typeface="HelveticaNeueLT Pro 45 Lt"/>
                    <a:ea typeface="ＭＳ Ｐゴシック" pitchFamily="34" charset="-128"/>
                    <a:cs typeface="HelveticaNeueLT Pro 45 Lt"/>
                  </a:rPr>
                  <a:t>PRIDE</a:t>
                </a:r>
              </a:p>
              <a:p>
                <a:pPr marL="158622" indent="-158622" defTabSz="506450">
                  <a:buClr>
                    <a:schemeClr val="tx1">
                      <a:lumMod val="65000"/>
                      <a:lumOff val="35000"/>
                    </a:schemeClr>
                  </a:buClr>
                  <a:buFont typeface="Arial"/>
                  <a:buChar char="•"/>
                  <a:tabLst>
                    <a:tab pos="448546" algn="l"/>
                  </a:tabLst>
                  <a:defRPr/>
                </a:pPr>
                <a:r>
                  <a:rPr lang="en-US" sz="796" dirty="0">
                    <a:solidFill>
                      <a:srgbClr val="5E5E5E"/>
                    </a:solidFill>
                    <a:latin typeface="HelveticaNeueLT Pro 45 Lt"/>
                    <a:ea typeface="ＭＳ Ｐゴシック" pitchFamily="34" charset="-128"/>
                    <a:cs typeface="HelveticaNeueLT Pro 45 Lt"/>
                  </a:rPr>
                  <a:t>RNA Central</a:t>
                </a:r>
              </a:p>
            </p:txBody>
          </p:sp>
          <p:sp>
            <p:nvSpPr>
              <p:cNvPr id="33" name="TextBox 32"/>
              <p:cNvSpPr txBox="1"/>
              <p:nvPr/>
            </p:nvSpPr>
            <p:spPr bwMode="auto">
              <a:xfrm>
                <a:off x="5255949" y="2135068"/>
                <a:ext cx="2206748" cy="1317043"/>
              </a:xfrm>
              <a:prstGeom prst="rect">
                <a:avLst/>
              </a:prstGeom>
              <a:solidFill>
                <a:srgbClr val="62D0DF"/>
              </a:solidFill>
            </p:spPr>
            <p:txBody>
              <a:bodyPr lIns="55958" tIns="27979" rIns="55958" bIns="27979" anchor="ctr"/>
              <a:lstStyle/>
              <a:p>
                <a:pPr defTabSz="506450">
                  <a:buClr>
                    <a:schemeClr val="accent5">
                      <a:lumMod val="75000"/>
                    </a:schemeClr>
                  </a:buClr>
                  <a:tabLst>
                    <a:tab pos="544599" algn="l"/>
                  </a:tabLst>
                  <a:defRPr/>
                </a:pPr>
                <a:r>
                  <a:rPr lang="en-US" sz="980" dirty="0">
                    <a:latin typeface="HelveticaNeueLT Pro 45 Lt"/>
                    <a:ea typeface="ＭＳ Ｐゴシック" pitchFamily="34" charset="-128"/>
                    <a:cs typeface="HelveticaNeueLT Pro 45 Lt"/>
                  </a:rPr>
                  <a:t>Protein sequences, </a:t>
                </a:r>
                <a:br>
                  <a:rPr lang="en-US" sz="980" dirty="0">
                    <a:latin typeface="HelveticaNeueLT Pro 45 Lt"/>
                    <a:ea typeface="ＭＳ Ｐゴシック" pitchFamily="34" charset="-128"/>
                    <a:cs typeface="HelveticaNeueLT Pro 45 Lt"/>
                  </a:rPr>
                </a:br>
                <a:r>
                  <a:rPr lang="en-US" sz="980" dirty="0">
                    <a:latin typeface="HelveticaNeueLT Pro 45 Lt"/>
                    <a:ea typeface="ＭＳ Ｐゴシック" pitchFamily="34" charset="-128"/>
                    <a:cs typeface="HelveticaNeueLT Pro 45 Lt"/>
                  </a:rPr>
                  <a:t>families &amp; motifs</a:t>
                </a:r>
              </a:p>
              <a:p>
                <a:pPr marL="158622" indent="-158622" defTabSz="506450">
                  <a:buClr>
                    <a:schemeClr val="tx1"/>
                  </a:buClr>
                  <a:buFont typeface="Arial"/>
                  <a:buChar char="•"/>
                  <a:defRPr/>
                </a:pPr>
                <a:r>
                  <a:rPr lang="en-US" sz="796" dirty="0" err="1">
                    <a:latin typeface="HelveticaNeueLT Pro 45 Lt"/>
                    <a:ea typeface="ＭＳ Ｐゴシック" pitchFamily="34" charset="-128"/>
                    <a:cs typeface="HelveticaNeueLT Pro 45 Lt"/>
                  </a:rPr>
                  <a:t>InterPro</a:t>
                </a:r>
                <a:endParaRPr lang="en-US" sz="796" dirty="0">
                  <a:latin typeface="HelveticaNeueLT Pro 45 Lt"/>
                  <a:ea typeface="ＭＳ Ｐゴシック" pitchFamily="34" charset="-128"/>
                  <a:cs typeface="HelveticaNeueLT Pro 45 Lt"/>
                </a:endParaRPr>
              </a:p>
              <a:p>
                <a:pPr marL="158622" indent="-158622" defTabSz="506450">
                  <a:buClr>
                    <a:schemeClr val="tx1"/>
                  </a:buClr>
                  <a:buFont typeface="Arial"/>
                  <a:buChar char="•"/>
                  <a:defRPr/>
                </a:pPr>
                <a:r>
                  <a:rPr lang="en-US" sz="796" dirty="0" err="1">
                    <a:latin typeface="HelveticaNeueLT Pro 45 Lt"/>
                    <a:ea typeface="ＭＳ Ｐゴシック" pitchFamily="34" charset="-128"/>
                    <a:cs typeface="HelveticaNeueLT Pro 45 Lt"/>
                  </a:rPr>
                  <a:t>Pfam</a:t>
                </a:r>
                <a:endParaRPr lang="en-US" sz="796" dirty="0">
                  <a:latin typeface="HelveticaNeueLT Pro 45 Lt"/>
                  <a:ea typeface="ＭＳ Ｐゴシック" pitchFamily="34" charset="-128"/>
                  <a:cs typeface="HelveticaNeueLT Pro 45 Lt"/>
                </a:endParaRPr>
              </a:p>
              <a:p>
                <a:pPr marL="158622" indent="-158622" defTabSz="506450">
                  <a:buClr>
                    <a:schemeClr val="tx1"/>
                  </a:buClr>
                  <a:buFont typeface="Arial"/>
                  <a:buChar char="•"/>
                  <a:defRPr/>
                </a:pPr>
                <a:r>
                  <a:rPr lang="en-US" sz="796" dirty="0" err="1">
                    <a:latin typeface="HelveticaNeueLT Pro 45 Lt"/>
                    <a:ea typeface="ＭＳ Ｐゴシック" pitchFamily="34" charset="-128"/>
                    <a:cs typeface="HelveticaNeueLT Pro 45 Lt"/>
                  </a:rPr>
                  <a:t>UniProt</a:t>
                </a:r>
                <a:endParaRPr lang="en-US" sz="796" dirty="0">
                  <a:latin typeface="HelveticaNeueLT Pro 45 Lt"/>
                  <a:ea typeface="ＭＳ Ｐゴシック" pitchFamily="34" charset="-128"/>
                  <a:cs typeface="HelveticaNeueLT Pro 45 Lt"/>
                </a:endParaRPr>
              </a:p>
            </p:txBody>
          </p:sp>
          <p:sp>
            <p:nvSpPr>
              <p:cNvPr id="34" name="TextBox 33"/>
              <p:cNvSpPr txBox="1"/>
              <p:nvPr/>
            </p:nvSpPr>
            <p:spPr bwMode="auto">
              <a:xfrm>
                <a:off x="3097333" y="774271"/>
                <a:ext cx="3380860" cy="1321418"/>
              </a:xfrm>
              <a:prstGeom prst="rect">
                <a:avLst/>
              </a:prstGeom>
              <a:solidFill>
                <a:srgbClr val="DAC79D"/>
              </a:solidFill>
            </p:spPr>
            <p:txBody>
              <a:bodyPr anchor="ctr"/>
              <a:lstStyle/>
              <a:p>
                <a:pPr defTabSz="506450">
                  <a:spcBef>
                    <a:spcPts val="333"/>
                  </a:spcBef>
                  <a:spcAft>
                    <a:spcPts val="0"/>
                  </a:spcAft>
                  <a:buClr>
                    <a:schemeClr val="accent5">
                      <a:lumMod val="75000"/>
                    </a:schemeClr>
                  </a:buClr>
                  <a:defRPr/>
                </a:pPr>
                <a:r>
                  <a:rPr lang="en-US" sz="980" dirty="0">
                    <a:solidFill>
                      <a:schemeClr val="tx1">
                        <a:lumMod val="65000"/>
                        <a:lumOff val="35000"/>
                      </a:schemeClr>
                    </a:solidFill>
                    <a:latin typeface="HelveticaNeueLT Pro 45 Lt"/>
                    <a:ea typeface="ＭＳ Ｐゴシック" pitchFamily="34" charset="-128"/>
                    <a:cs typeface="HelveticaNeueLT Pro 45 Lt"/>
                  </a:rPr>
                  <a:t>Genes, genomes &amp; variation</a:t>
                </a:r>
              </a:p>
              <a:p>
                <a:pPr indent="-158622" defTabSz="506450">
                  <a:spcBef>
                    <a:spcPts val="0"/>
                  </a:spcBef>
                  <a:spcAft>
                    <a:spcPts val="0"/>
                  </a:spcAft>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Ensembl</a:t>
                </a:r>
                <a:r>
                  <a:rPr lang="en-US" sz="796" dirty="0">
                    <a:solidFill>
                      <a:schemeClr val="tx1">
                        <a:lumMod val="65000"/>
                        <a:lumOff val="35000"/>
                      </a:schemeClr>
                    </a:solidFill>
                    <a:latin typeface="HelveticaNeueLT Pro 45 Lt"/>
                    <a:ea typeface="ＭＳ Ｐゴシック" pitchFamily="34" charset="-128"/>
                    <a:cs typeface="HelveticaNeueLT Pro 45 Lt"/>
                  </a:rPr>
                  <a:t> </a:t>
                </a:r>
              </a:p>
              <a:p>
                <a:pPr indent="-158622" defTabSz="506450">
                  <a:spcBef>
                    <a:spcPts val="0"/>
                  </a:spcBef>
                  <a:spcAft>
                    <a:spcPts val="0"/>
                  </a:spcAft>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Ensembl</a:t>
                </a:r>
                <a:r>
                  <a:rPr lang="en-US" sz="796" dirty="0">
                    <a:solidFill>
                      <a:schemeClr val="tx1">
                        <a:lumMod val="65000"/>
                        <a:lumOff val="35000"/>
                      </a:schemeClr>
                    </a:solidFill>
                    <a:latin typeface="HelveticaNeueLT Pro 45 Lt"/>
                    <a:ea typeface="ＭＳ Ｐゴシック" pitchFamily="34" charset="-128"/>
                    <a:cs typeface="HelveticaNeueLT Pro 45 Lt"/>
                  </a:rPr>
                  <a:t> Genomes</a:t>
                </a:r>
              </a:p>
              <a:p>
                <a:pPr indent="-158622" defTabSz="506450">
                  <a:spcBef>
                    <a:spcPts val="0"/>
                  </a:spcBef>
                  <a:spcAft>
                    <a:spcPts val="0"/>
                  </a:spcAft>
                  <a:buClr>
                    <a:schemeClr val="tx1">
                      <a:lumMod val="65000"/>
                      <a:lumOff val="35000"/>
                    </a:schemeClr>
                  </a:buClr>
                  <a:buFont typeface="Arial"/>
                  <a:buChar char="•"/>
                  <a:defRPr/>
                </a:pPr>
                <a:r>
                  <a:rPr lang="en-US" sz="796" dirty="0">
                    <a:solidFill>
                      <a:schemeClr val="tx1">
                        <a:lumMod val="65000"/>
                        <a:lumOff val="35000"/>
                      </a:schemeClr>
                    </a:solidFill>
                    <a:latin typeface="HelveticaNeueLT Pro 45 Lt"/>
                    <a:ea typeface="ＭＳ Ｐゴシック" pitchFamily="34" charset="-128"/>
                    <a:cs typeface="HelveticaNeueLT Pro 45 Lt"/>
                  </a:rPr>
                  <a:t>GWAS Catalog</a:t>
                </a:r>
              </a:p>
              <a:p>
                <a:pPr indent="-158622" defTabSz="506450">
                  <a:spcBef>
                    <a:spcPts val="0"/>
                  </a:spcBef>
                  <a:spcAft>
                    <a:spcPts val="0"/>
                  </a:spcAft>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Metagenomics</a:t>
                </a:r>
                <a:r>
                  <a:rPr lang="en-US" sz="796" dirty="0">
                    <a:solidFill>
                      <a:schemeClr val="tx1">
                        <a:lumMod val="65000"/>
                        <a:lumOff val="35000"/>
                      </a:schemeClr>
                    </a:solidFill>
                    <a:latin typeface="HelveticaNeueLT Pro 45 Lt"/>
                    <a:ea typeface="ＭＳ Ｐゴシック" pitchFamily="34" charset="-128"/>
                    <a:cs typeface="HelveticaNeueLT Pro 45 Lt"/>
                  </a:rPr>
                  <a:t> portal</a:t>
                </a:r>
              </a:p>
            </p:txBody>
          </p:sp>
          <p:sp>
            <p:nvSpPr>
              <p:cNvPr id="35" name="Rectangle 34"/>
              <p:cNvSpPr/>
              <p:nvPr/>
            </p:nvSpPr>
            <p:spPr bwMode="auto">
              <a:xfrm>
                <a:off x="8046107" y="3494407"/>
                <a:ext cx="2432819" cy="1317043"/>
              </a:xfrm>
              <a:prstGeom prst="rect">
                <a:avLst/>
              </a:prstGeom>
              <a:solidFill>
                <a:schemeClr val="accent6">
                  <a:lumMod val="20000"/>
                  <a:lumOff val="80000"/>
                </a:schemeClr>
              </a:solidFill>
            </p:spPr>
            <p:txBody>
              <a:bodyPr anchor="ctr"/>
              <a:lstStyle/>
              <a:p>
                <a:pPr defTabSz="506450">
                  <a:spcBef>
                    <a:spcPts val="333"/>
                  </a:spcBef>
                  <a:buClr>
                    <a:schemeClr val="accent5">
                      <a:lumMod val="75000"/>
                    </a:schemeClr>
                  </a:buClr>
                  <a:defRPr/>
                </a:pPr>
                <a:r>
                  <a:rPr lang="en-US" sz="980" dirty="0">
                    <a:solidFill>
                      <a:schemeClr val="tx1">
                        <a:lumMod val="65000"/>
                        <a:lumOff val="35000"/>
                      </a:schemeClr>
                    </a:solidFill>
                    <a:latin typeface="HelveticaNeueLT Pro 45 Lt"/>
                    <a:ea typeface="ＭＳ Ｐゴシック" pitchFamily="34" charset="-128"/>
                    <a:cs typeface="HelveticaNeueLT Pro 45 Lt"/>
                  </a:rPr>
                  <a:t>Systems</a:t>
                </a:r>
              </a:p>
              <a:p>
                <a:pPr marL="158622" indent="-158622" defTabSz="506450">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BioModels</a:t>
                </a:r>
                <a:endParaRPr lang="en-US" sz="796" dirty="0">
                  <a:solidFill>
                    <a:schemeClr val="tx1">
                      <a:lumMod val="65000"/>
                      <a:lumOff val="35000"/>
                    </a:schemeClr>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BioSamples</a:t>
                </a:r>
                <a:endParaRPr lang="en-US" sz="796" dirty="0">
                  <a:solidFill>
                    <a:schemeClr val="tx1">
                      <a:lumMod val="65000"/>
                      <a:lumOff val="35000"/>
                    </a:schemeClr>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defRPr/>
                </a:pPr>
                <a:r>
                  <a:rPr lang="en-US" sz="796" dirty="0">
                    <a:solidFill>
                      <a:schemeClr val="tx1">
                        <a:lumMod val="65000"/>
                        <a:lumOff val="35000"/>
                      </a:schemeClr>
                    </a:solidFill>
                    <a:latin typeface="HelveticaNeueLT Pro 45 Lt"/>
                    <a:ea typeface="ＭＳ Ｐゴシック" pitchFamily="34" charset="-128"/>
                    <a:cs typeface="HelveticaNeueLT Pro 45 Lt"/>
                  </a:rPr>
                  <a:t>Enzyme Portal</a:t>
                </a:r>
              </a:p>
              <a:p>
                <a:pPr marL="158622" indent="-158622" defTabSz="506450">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IntAct</a:t>
                </a:r>
                <a:endParaRPr lang="en-US" sz="796" dirty="0">
                  <a:solidFill>
                    <a:schemeClr val="tx1">
                      <a:lumMod val="65000"/>
                      <a:lumOff val="35000"/>
                    </a:schemeClr>
                  </a:solidFill>
                  <a:latin typeface="HelveticaNeueLT Pro 45 Lt"/>
                  <a:ea typeface="ＭＳ Ｐゴシック" pitchFamily="34" charset="-128"/>
                  <a:cs typeface="HelveticaNeueLT Pro 45 Lt"/>
                </a:endParaRPr>
              </a:p>
              <a:p>
                <a:pPr marL="158622" indent="-158622" defTabSz="506450">
                  <a:buClr>
                    <a:schemeClr val="tx1">
                      <a:lumMod val="65000"/>
                      <a:lumOff val="35000"/>
                    </a:schemeClr>
                  </a:buClr>
                  <a:buFont typeface="Arial"/>
                  <a:buChar char="•"/>
                  <a:defRPr/>
                </a:pPr>
                <a:r>
                  <a:rPr lang="en-US" sz="796" dirty="0" err="1">
                    <a:solidFill>
                      <a:schemeClr val="tx1">
                        <a:lumMod val="65000"/>
                        <a:lumOff val="35000"/>
                      </a:schemeClr>
                    </a:solidFill>
                    <a:latin typeface="HelveticaNeueLT Pro 45 Lt"/>
                    <a:ea typeface="ＭＳ Ｐゴシック" pitchFamily="34" charset="-128"/>
                    <a:cs typeface="HelveticaNeueLT Pro 45 Lt"/>
                  </a:rPr>
                  <a:t>Reactome</a:t>
                </a:r>
                <a:endParaRPr lang="en-US" sz="796" dirty="0">
                  <a:solidFill>
                    <a:schemeClr val="tx1">
                      <a:lumMod val="65000"/>
                      <a:lumOff val="35000"/>
                    </a:schemeClr>
                  </a:solidFill>
                  <a:latin typeface="HelveticaNeueLT Pro 45 Lt"/>
                  <a:ea typeface="ＭＳ Ｐゴシック" pitchFamily="34" charset="-128"/>
                  <a:cs typeface="HelveticaNeueLT Pro 45 Lt"/>
                </a:endParaRPr>
              </a:p>
            </p:txBody>
          </p:sp>
          <p:sp>
            <p:nvSpPr>
              <p:cNvPr id="37" name="TextBox 36"/>
              <p:cNvSpPr txBox="1"/>
              <p:nvPr/>
            </p:nvSpPr>
            <p:spPr bwMode="auto">
              <a:xfrm>
                <a:off x="5925413" y="4855206"/>
                <a:ext cx="4553513" cy="1317042"/>
              </a:xfrm>
              <a:prstGeom prst="rect">
                <a:avLst/>
              </a:prstGeom>
              <a:solidFill>
                <a:schemeClr val="accent3">
                  <a:lumMod val="85000"/>
                </a:schemeClr>
              </a:solidFill>
            </p:spPr>
            <p:txBody>
              <a:bodyPr anchor="ctr"/>
              <a:lstStyle/>
              <a:p>
                <a:pPr defTabSz="506450">
                  <a:buClr>
                    <a:schemeClr val="accent5">
                      <a:lumMod val="75000"/>
                    </a:schemeClr>
                  </a:buClr>
                  <a:defRPr/>
                </a:pPr>
                <a:r>
                  <a:rPr lang="en-US" sz="980" dirty="0">
                    <a:solidFill>
                      <a:srgbClr val="5E5E5E"/>
                    </a:solidFill>
                    <a:latin typeface="HelveticaNeueLT Pro 45 Lt"/>
                    <a:ea typeface="ＭＳ Ｐゴシック" pitchFamily="34" charset="-128"/>
                    <a:cs typeface="HelveticaNeueLT Pro 45 Lt"/>
                  </a:rPr>
                  <a:t>Molecular Archives</a:t>
                </a:r>
              </a:p>
              <a:p>
                <a:pPr marL="158622" indent="-158622" defTabSz="506450">
                  <a:buClr>
                    <a:schemeClr val="tx1">
                      <a:lumMod val="65000"/>
                      <a:lumOff val="35000"/>
                    </a:schemeClr>
                  </a:buClr>
                  <a:buFont typeface="Arial"/>
                  <a:buChar char="•"/>
                  <a:defRPr/>
                </a:pPr>
                <a:r>
                  <a:rPr lang="en-US" sz="796" dirty="0">
                    <a:solidFill>
                      <a:srgbClr val="5E5E5E"/>
                    </a:solidFill>
                    <a:latin typeface="HelveticaNeueLT Pro 45 Lt"/>
                    <a:ea typeface="ＭＳ Ｐゴシック" pitchFamily="34" charset="-128"/>
                    <a:cs typeface="HelveticaNeueLT Pro 45 Lt"/>
                  </a:rPr>
                  <a:t>European Nucleotide Archive</a:t>
                </a:r>
              </a:p>
              <a:p>
                <a:pPr marL="158622" indent="-158622" defTabSz="506450">
                  <a:buClr>
                    <a:schemeClr val="tx1">
                      <a:lumMod val="65000"/>
                      <a:lumOff val="35000"/>
                    </a:schemeClr>
                  </a:buClr>
                  <a:buFont typeface="Arial"/>
                  <a:buChar char="•"/>
                  <a:defRPr/>
                </a:pPr>
                <a:r>
                  <a:rPr lang="en-US" sz="796" dirty="0">
                    <a:solidFill>
                      <a:srgbClr val="5E5E5E"/>
                    </a:solidFill>
                    <a:latin typeface="HelveticaNeueLT Pro 45 Lt"/>
                    <a:ea typeface="ＭＳ Ｐゴシック" pitchFamily="34" charset="-128"/>
                    <a:cs typeface="HelveticaNeueLT Pro 45 Lt"/>
                  </a:rPr>
                  <a:t>European Variation Archive</a:t>
                </a:r>
              </a:p>
              <a:p>
                <a:pPr marL="158622" indent="-158622" defTabSz="506450">
                  <a:buClr>
                    <a:schemeClr val="tx1">
                      <a:lumMod val="65000"/>
                      <a:lumOff val="35000"/>
                    </a:schemeClr>
                  </a:buClr>
                  <a:buFont typeface="Arial"/>
                  <a:buChar char="•"/>
                  <a:defRPr/>
                </a:pPr>
                <a:r>
                  <a:rPr lang="en-US" sz="796" dirty="0">
                    <a:solidFill>
                      <a:srgbClr val="5E5E5E"/>
                    </a:solidFill>
                    <a:latin typeface="HelveticaNeueLT Pro 45 Lt"/>
                    <a:ea typeface="ＭＳ Ｐゴシック" pitchFamily="34" charset="-128"/>
                    <a:cs typeface="HelveticaNeueLT Pro 45 Lt"/>
                  </a:rPr>
                  <a:t>European Genome-</a:t>
                </a:r>
                <a:r>
                  <a:rPr lang="en-US" sz="796" dirty="0" err="1">
                    <a:solidFill>
                      <a:srgbClr val="5E5E5E"/>
                    </a:solidFill>
                    <a:latin typeface="HelveticaNeueLT Pro 45 Lt"/>
                    <a:ea typeface="ＭＳ Ｐゴシック" pitchFamily="34" charset="-128"/>
                    <a:cs typeface="HelveticaNeueLT Pro 45 Lt"/>
                  </a:rPr>
                  <a:t>phenome</a:t>
                </a:r>
                <a:r>
                  <a:rPr lang="en-US" sz="796" dirty="0">
                    <a:solidFill>
                      <a:srgbClr val="5E5E5E"/>
                    </a:solidFill>
                    <a:latin typeface="HelveticaNeueLT Pro 45 Lt"/>
                    <a:ea typeface="ＭＳ Ｐゴシック" pitchFamily="34" charset="-128"/>
                    <a:cs typeface="HelveticaNeueLT Pro 45 Lt"/>
                  </a:rPr>
                  <a:t> Archive</a:t>
                </a:r>
              </a:p>
              <a:p>
                <a:pPr marL="158622" indent="-158622" defTabSz="506450">
                  <a:buClr>
                    <a:schemeClr val="tx1">
                      <a:lumMod val="65000"/>
                      <a:lumOff val="35000"/>
                    </a:schemeClr>
                  </a:buClr>
                  <a:buFont typeface="Arial"/>
                  <a:buChar char="•"/>
                  <a:defRPr/>
                </a:pPr>
                <a:r>
                  <a:rPr lang="en-US" sz="796" dirty="0" err="1">
                    <a:solidFill>
                      <a:srgbClr val="5E5E5E"/>
                    </a:solidFill>
                    <a:latin typeface="HelveticaNeueLT Pro 45 Lt"/>
                    <a:ea typeface="ＭＳ Ｐゴシック" pitchFamily="34" charset="-128"/>
                    <a:cs typeface="HelveticaNeueLT Pro 45 Lt"/>
                  </a:rPr>
                  <a:t>ArrayExpress</a:t>
                </a:r>
                <a:endParaRPr lang="en-US" sz="796" dirty="0">
                  <a:solidFill>
                    <a:srgbClr val="5E5E5E"/>
                  </a:solidFill>
                  <a:latin typeface="HelveticaNeueLT Pro 45 Lt"/>
                  <a:ea typeface="ＭＳ Ｐゴシック" pitchFamily="34" charset="-128"/>
                  <a:cs typeface="HelveticaNeueLT Pro 45 Lt"/>
                </a:endParaRPr>
              </a:p>
            </p:txBody>
          </p:sp>
        </p:grpSp>
        <p:pic>
          <p:nvPicPr>
            <p:cNvPr id="47109" name="Picture 4" descr=" Arrow_concept_2.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555" y="955762"/>
              <a:ext cx="5751513" cy="52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3547964"/>
      </p:ext>
    </p:extLst>
  </p:cSld>
  <p:clrMapOvr>
    <a:masterClrMapping/>
  </p:clrMapOvr>
  <p:transition advClick="0" advTm="11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4EBC-932C-AE43-A8F0-DE495721C9DE}"/>
              </a:ext>
            </a:extLst>
          </p:cNvPr>
          <p:cNvSpPr>
            <a:spLocks noGrp="1"/>
          </p:cNvSpPr>
          <p:nvPr>
            <p:ph type="title"/>
          </p:nvPr>
        </p:nvSpPr>
        <p:spPr>
          <a:xfrm>
            <a:off x="121276" y="190609"/>
            <a:ext cx="6730285" cy="755982"/>
          </a:xfrm>
        </p:spPr>
        <p:txBody>
          <a:bodyPr/>
          <a:lstStyle/>
          <a:p>
            <a:r>
              <a:rPr lang="en-US" dirty="0"/>
              <a:t>Publishing, credit and attribution in the life sciences</a:t>
            </a:r>
          </a:p>
        </p:txBody>
      </p:sp>
      <p:sp>
        <p:nvSpPr>
          <p:cNvPr id="3" name="Content Placeholder 2">
            <a:extLst>
              <a:ext uri="{FF2B5EF4-FFF2-40B4-BE49-F238E27FC236}">
                <a16:creationId xmlns:a16="http://schemas.microsoft.com/office/drawing/2014/main" id="{8C555EBF-516A-9C41-8532-2353E878F92E}"/>
              </a:ext>
            </a:extLst>
          </p:cNvPr>
          <p:cNvSpPr>
            <a:spLocks noGrp="1"/>
          </p:cNvSpPr>
          <p:nvPr>
            <p:ph idx="1"/>
          </p:nvPr>
        </p:nvSpPr>
        <p:spPr>
          <a:xfrm>
            <a:off x="262943" y="1271154"/>
            <a:ext cx="6099220" cy="4351338"/>
          </a:xfrm>
        </p:spPr>
        <p:txBody>
          <a:bodyPr/>
          <a:lstStyle/>
          <a:p>
            <a:r>
              <a:rPr lang="en-US" dirty="0"/>
              <a:t>Journal publishing (not monographs, preprints or </a:t>
            </a:r>
            <a:r>
              <a:rPr lang="en-US" dirty="0" err="1"/>
              <a:t>conf</a:t>
            </a:r>
            <a:r>
              <a:rPr lang="en-US" dirty="0"/>
              <a:t> proc)</a:t>
            </a:r>
          </a:p>
          <a:p>
            <a:r>
              <a:rPr lang="en-US" dirty="0"/>
              <a:t>Impact factors</a:t>
            </a:r>
          </a:p>
          <a:p>
            <a:endParaRPr lang="en-US" dirty="0"/>
          </a:p>
          <a:p>
            <a:endParaRPr lang="en-US" dirty="0"/>
          </a:p>
          <a:p>
            <a:pPr marL="0" indent="0">
              <a:buNone/>
            </a:pPr>
            <a:endParaRPr lang="en-US" dirty="0"/>
          </a:p>
          <a:p>
            <a:r>
              <a:rPr lang="en-US" i="1" dirty="0"/>
              <a:t>Cutting edge</a:t>
            </a:r>
          </a:p>
          <a:p>
            <a:pPr lvl="1"/>
            <a:r>
              <a:rPr lang="en-US" i="1" dirty="0"/>
              <a:t>Article level metrics</a:t>
            </a:r>
          </a:p>
          <a:p>
            <a:pPr lvl="1"/>
            <a:r>
              <a:rPr lang="en-US" i="1" dirty="0"/>
              <a:t>Alternative forms of credit e.g. for data sets</a:t>
            </a:r>
          </a:p>
          <a:p>
            <a:pPr lvl="1"/>
            <a:r>
              <a:rPr lang="en-US" i="1" dirty="0"/>
              <a:t>Emerging interest in preprints</a:t>
            </a:r>
          </a:p>
        </p:txBody>
      </p:sp>
      <p:grpSp>
        <p:nvGrpSpPr>
          <p:cNvPr id="4" name="Group 3">
            <a:extLst>
              <a:ext uri="{FF2B5EF4-FFF2-40B4-BE49-F238E27FC236}">
                <a16:creationId xmlns:a16="http://schemas.microsoft.com/office/drawing/2014/main" id="{2E1A7A79-B8ED-6A47-B0EE-43386C68437A}"/>
              </a:ext>
            </a:extLst>
          </p:cNvPr>
          <p:cNvGrpSpPr/>
          <p:nvPr/>
        </p:nvGrpSpPr>
        <p:grpSpPr>
          <a:xfrm>
            <a:off x="889857" y="2597245"/>
            <a:ext cx="4151105" cy="1549754"/>
            <a:chOff x="1186073" y="4460569"/>
            <a:chExt cx="3230340" cy="1206000"/>
          </a:xfrm>
        </p:grpSpPr>
        <p:pic>
          <p:nvPicPr>
            <p:cNvPr id="5" name="Picture 4">
              <a:extLst>
                <a:ext uri="{FF2B5EF4-FFF2-40B4-BE49-F238E27FC236}">
                  <a16:creationId xmlns:a16="http://schemas.microsoft.com/office/drawing/2014/main" id="{6CD3A096-36D9-A54D-99A6-050BAE98B0E0}"/>
                </a:ext>
              </a:extLst>
            </p:cNvPr>
            <p:cNvPicPr>
              <a:picLocks noChangeAspect="1"/>
            </p:cNvPicPr>
            <p:nvPr/>
          </p:nvPicPr>
          <p:blipFill>
            <a:blip r:embed="rId2"/>
            <a:stretch>
              <a:fillRect/>
            </a:stretch>
          </p:blipFill>
          <p:spPr>
            <a:xfrm>
              <a:off x="1186073" y="4464573"/>
              <a:ext cx="897950" cy="1201996"/>
            </a:xfrm>
            <a:prstGeom prst="rect">
              <a:avLst/>
            </a:prstGeom>
          </p:spPr>
        </p:pic>
        <p:pic>
          <p:nvPicPr>
            <p:cNvPr id="6" name="Picture 5">
              <a:extLst>
                <a:ext uri="{FF2B5EF4-FFF2-40B4-BE49-F238E27FC236}">
                  <a16:creationId xmlns:a16="http://schemas.microsoft.com/office/drawing/2014/main" id="{275E9AD7-C757-C245-B2DC-40C399F0B4B9}"/>
                </a:ext>
              </a:extLst>
            </p:cNvPr>
            <p:cNvPicPr>
              <a:picLocks noChangeAspect="1"/>
            </p:cNvPicPr>
            <p:nvPr/>
          </p:nvPicPr>
          <p:blipFill>
            <a:blip r:embed="rId3"/>
            <a:stretch>
              <a:fillRect/>
            </a:stretch>
          </p:blipFill>
          <p:spPr>
            <a:xfrm>
              <a:off x="2313799" y="4460569"/>
              <a:ext cx="931909" cy="1206000"/>
            </a:xfrm>
            <a:prstGeom prst="rect">
              <a:avLst/>
            </a:prstGeom>
          </p:spPr>
        </p:pic>
        <p:pic>
          <p:nvPicPr>
            <p:cNvPr id="7" name="Picture 6">
              <a:extLst>
                <a:ext uri="{FF2B5EF4-FFF2-40B4-BE49-F238E27FC236}">
                  <a16:creationId xmlns:a16="http://schemas.microsoft.com/office/drawing/2014/main" id="{8D5164EB-0479-394B-B1F6-FDCAE7FAA5A0}"/>
                </a:ext>
              </a:extLst>
            </p:cNvPr>
            <p:cNvPicPr>
              <a:picLocks noChangeAspect="1"/>
            </p:cNvPicPr>
            <p:nvPr/>
          </p:nvPicPr>
          <p:blipFill>
            <a:blip r:embed="rId4"/>
            <a:stretch>
              <a:fillRect/>
            </a:stretch>
          </p:blipFill>
          <p:spPr>
            <a:xfrm>
              <a:off x="3475484" y="4460569"/>
              <a:ext cx="940929" cy="1201996"/>
            </a:xfrm>
            <a:prstGeom prst="rect">
              <a:avLst/>
            </a:prstGeom>
          </p:spPr>
        </p:pic>
      </p:grpSp>
      <p:pic>
        <p:nvPicPr>
          <p:cNvPr id="11" name="Picture 10">
            <a:extLst>
              <a:ext uri="{FF2B5EF4-FFF2-40B4-BE49-F238E27FC236}">
                <a16:creationId xmlns:a16="http://schemas.microsoft.com/office/drawing/2014/main" id="{7464A55A-3A34-B04B-9EA4-F1635DAE7335}"/>
              </a:ext>
            </a:extLst>
          </p:cNvPr>
          <p:cNvPicPr>
            <a:picLocks noChangeAspect="1"/>
          </p:cNvPicPr>
          <p:nvPr/>
        </p:nvPicPr>
        <p:blipFill>
          <a:blip r:embed="rId5"/>
          <a:stretch>
            <a:fillRect/>
          </a:stretch>
        </p:blipFill>
        <p:spPr>
          <a:xfrm>
            <a:off x="7245886" y="74697"/>
            <a:ext cx="1681758" cy="6100721"/>
          </a:xfrm>
          <a:prstGeom prst="rect">
            <a:avLst/>
          </a:prstGeom>
        </p:spPr>
      </p:pic>
    </p:spTree>
    <p:extLst>
      <p:ext uri="{BB962C8B-B14F-4D97-AF65-F5344CB8AC3E}">
        <p14:creationId xmlns:p14="http://schemas.microsoft.com/office/powerpoint/2010/main" val="351284183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1A51DD-5E4D-1A41-A682-AC4E50F1808A}"/>
              </a:ext>
            </a:extLst>
          </p:cNvPr>
          <p:cNvPicPr>
            <a:picLocks noChangeAspect="1"/>
          </p:cNvPicPr>
          <p:nvPr/>
        </p:nvPicPr>
        <p:blipFill>
          <a:blip r:embed="rId2"/>
          <a:stretch>
            <a:fillRect/>
          </a:stretch>
        </p:blipFill>
        <p:spPr>
          <a:xfrm>
            <a:off x="68237" y="81888"/>
            <a:ext cx="8992431" cy="6086901"/>
          </a:xfrm>
          <a:prstGeom prst="rect">
            <a:avLst/>
          </a:prstGeom>
        </p:spPr>
      </p:pic>
      <p:sp>
        <p:nvSpPr>
          <p:cNvPr id="3" name="TextBox 2">
            <a:extLst>
              <a:ext uri="{FF2B5EF4-FFF2-40B4-BE49-F238E27FC236}">
                <a16:creationId xmlns:a16="http://schemas.microsoft.com/office/drawing/2014/main" id="{56F5C632-D737-0C4C-B740-86C3B3D5E2C4}"/>
              </a:ext>
            </a:extLst>
          </p:cNvPr>
          <p:cNvSpPr txBox="1"/>
          <p:nvPr/>
        </p:nvSpPr>
        <p:spPr>
          <a:xfrm>
            <a:off x="1183366" y="4889064"/>
            <a:ext cx="7119257" cy="769441"/>
          </a:xfrm>
          <a:prstGeom prst="rect">
            <a:avLst/>
          </a:prstGeom>
          <a:solidFill>
            <a:schemeClr val="bg1"/>
          </a:solidFill>
        </p:spPr>
        <p:txBody>
          <a:bodyPr wrap="none" rtlCol="0">
            <a:spAutoFit/>
          </a:bodyPr>
          <a:lstStyle/>
          <a:p>
            <a:r>
              <a:rPr lang="en-US" sz="4400" b="1" dirty="0">
                <a:solidFill>
                  <a:srgbClr val="775625"/>
                </a:solidFill>
              </a:rPr>
              <a:t>7000 full text journal titles</a:t>
            </a:r>
          </a:p>
        </p:txBody>
      </p:sp>
    </p:spTree>
    <p:extLst>
      <p:ext uri="{BB962C8B-B14F-4D97-AF65-F5344CB8AC3E}">
        <p14:creationId xmlns:p14="http://schemas.microsoft.com/office/powerpoint/2010/main" val="2948103617"/>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a:spLocks noGrp="1"/>
          </p:cNvSpPr>
          <p:nvPr>
            <p:ph type="subTitle" idx="1"/>
          </p:nvPr>
        </p:nvSpPr>
        <p:spPr>
          <a:xfrm>
            <a:off x="682265" y="2080515"/>
            <a:ext cx="7779469" cy="1253765"/>
          </a:xfrm>
        </p:spPr>
        <p:txBody>
          <a:bodyPr>
            <a:normAutofit/>
          </a:bodyPr>
          <a:lstStyle/>
          <a:p>
            <a:pPr>
              <a:lnSpc>
                <a:spcPct val="110000"/>
              </a:lnSpc>
            </a:pPr>
            <a:r>
              <a:rPr lang="en-GB" altLang="en-US" sz="5400" b="1" dirty="0">
                <a:latin typeface="Open Sans" charset="0"/>
                <a:ea typeface="Open Sans" charset="0"/>
                <a:cs typeface="Open Sans" charset="0"/>
              </a:rPr>
              <a:t>Europe PMC</a:t>
            </a:r>
          </a:p>
        </p:txBody>
      </p:sp>
    </p:spTree>
    <p:extLst>
      <p:ext uri="{BB962C8B-B14F-4D97-AF65-F5344CB8AC3E}">
        <p14:creationId xmlns:p14="http://schemas.microsoft.com/office/powerpoint/2010/main" val="204137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365" y="299835"/>
            <a:ext cx="6656294" cy="453200"/>
          </a:xfrm>
        </p:spPr>
        <p:txBody>
          <a:bodyPr>
            <a:normAutofit/>
          </a:bodyPr>
          <a:lstStyle/>
          <a:p>
            <a:r>
              <a:rPr lang="en-US" sz="2700" b="1" dirty="0"/>
              <a:t>Europe PMC</a:t>
            </a:r>
          </a:p>
        </p:txBody>
      </p:sp>
      <p:sp>
        <p:nvSpPr>
          <p:cNvPr id="3" name="Content Placeholder 2"/>
          <p:cNvSpPr>
            <a:spLocks noGrp="1"/>
          </p:cNvSpPr>
          <p:nvPr>
            <p:ph idx="1"/>
          </p:nvPr>
        </p:nvSpPr>
        <p:spPr>
          <a:xfrm>
            <a:off x="954741" y="1006154"/>
            <a:ext cx="5853953" cy="455513"/>
          </a:xfrm>
        </p:spPr>
        <p:txBody>
          <a:bodyPr>
            <a:noAutofit/>
          </a:bodyPr>
          <a:lstStyle/>
          <a:p>
            <a:pPr>
              <a:spcBef>
                <a:spcPts val="75"/>
              </a:spcBef>
            </a:pPr>
            <a:r>
              <a:rPr lang="en-US" altLang="en-US" sz="2000" dirty="0">
                <a:solidFill>
                  <a:srgbClr val="75777B"/>
                </a:solidFill>
              </a:rPr>
              <a:t>P</a:t>
            </a:r>
            <a:r>
              <a:rPr lang="en-US" sz="2000" dirty="0">
                <a:solidFill>
                  <a:srgbClr val="75777B"/>
                </a:solidFill>
              </a:rPr>
              <a:t>artnered with  PubMed Central USA</a:t>
            </a:r>
          </a:p>
          <a:p>
            <a:pPr>
              <a:spcBef>
                <a:spcPts val="75"/>
              </a:spcBef>
            </a:pPr>
            <a:r>
              <a:rPr lang="en-US" sz="2000" dirty="0">
                <a:solidFill>
                  <a:srgbClr val="75777B"/>
                </a:solidFill>
              </a:rPr>
              <a:t>29 Funders</a:t>
            </a:r>
          </a:p>
        </p:txBody>
      </p:sp>
      <p:pic>
        <p:nvPicPr>
          <p:cNvPr id="11" name="Picture 10"/>
          <p:cNvPicPr>
            <a:picLocks noChangeAspect="1"/>
          </p:cNvPicPr>
          <p:nvPr/>
        </p:nvPicPr>
        <p:blipFill>
          <a:blip r:embed="rId3"/>
          <a:stretch>
            <a:fillRect/>
          </a:stretch>
        </p:blipFill>
        <p:spPr>
          <a:xfrm>
            <a:off x="155070" y="1962410"/>
            <a:ext cx="8780187" cy="38808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209351"/>
            <a:ext cx="715334" cy="796803"/>
          </a:xfrm>
          <a:prstGeom prst="rect">
            <a:avLst/>
          </a:prstGeom>
        </p:spPr>
      </p:pic>
      <p:grpSp>
        <p:nvGrpSpPr>
          <p:cNvPr id="8" name="Group 7"/>
          <p:cNvGrpSpPr/>
          <p:nvPr/>
        </p:nvGrpSpPr>
        <p:grpSpPr>
          <a:xfrm>
            <a:off x="6619914" y="4887052"/>
            <a:ext cx="1589206" cy="688664"/>
            <a:chOff x="5652120" y="5232049"/>
            <a:chExt cx="1278439" cy="553997"/>
          </a:xfrm>
        </p:grpSpPr>
        <p:sp>
          <p:nvSpPr>
            <p:cNvPr id="4" name="TextBox 3"/>
            <p:cNvSpPr txBox="1"/>
            <p:nvPr/>
          </p:nvSpPr>
          <p:spPr>
            <a:xfrm>
              <a:off x="6156578" y="5232049"/>
              <a:ext cx="773981" cy="371387"/>
            </a:xfrm>
            <a:prstGeom prst="rect">
              <a:avLst/>
            </a:prstGeom>
            <a:noFill/>
          </p:spPr>
          <p:txBody>
            <a:bodyPr wrap="none" rtlCol="0">
              <a:spAutoFit/>
            </a:bodyPr>
            <a:lstStyle/>
            <a:p>
              <a:r>
                <a:rPr lang="en-US" sz="2400" b="1" dirty="0">
                  <a:solidFill>
                    <a:srgbClr val="5A595E"/>
                  </a:solidFill>
                </a:rPr>
                <a:t>+ APIs</a:t>
              </a:r>
            </a:p>
          </p:txBody>
        </p:sp>
        <p:sp>
          <p:nvSpPr>
            <p:cNvPr id="5" name="Lightning Bolt 4"/>
            <p:cNvSpPr/>
            <p:nvPr/>
          </p:nvSpPr>
          <p:spPr>
            <a:xfrm>
              <a:off x="5652120" y="5262826"/>
              <a:ext cx="648072" cy="52322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 name="Rectangle 6">
            <a:extLst>
              <a:ext uri="{FF2B5EF4-FFF2-40B4-BE49-F238E27FC236}">
                <a16:creationId xmlns:a16="http://schemas.microsoft.com/office/drawing/2014/main" id="{E12ED6C4-8CB4-8A43-A2CE-BD2FA9FCDFE5}"/>
              </a:ext>
            </a:extLst>
          </p:cNvPr>
          <p:cNvSpPr/>
          <p:nvPr/>
        </p:nvSpPr>
        <p:spPr bwMode="auto">
          <a:xfrm>
            <a:off x="333632" y="2631989"/>
            <a:ext cx="4090087" cy="32621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US" sz="5200" b="0" i="0" u="none" strike="noStrike" cap="none" normalizeH="0" baseline="0" dirty="0">
              <a:ln>
                <a:noFill/>
              </a:ln>
              <a:solidFill>
                <a:schemeClr val="tx1"/>
              </a:solidFill>
              <a:effectLst/>
              <a:latin typeface="Arial" charset="0"/>
            </a:endParaRPr>
          </a:p>
        </p:txBody>
      </p:sp>
      <p:pic>
        <p:nvPicPr>
          <p:cNvPr id="10" name="Picture 9">
            <a:extLst>
              <a:ext uri="{FF2B5EF4-FFF2-40B4-BE49-F238E27FC236}">
                <a16:creationId xmlns:a16="http://schemas.microsoft.com/office/drawing/2014/main" id="{A17BC24E-501A-8446-AAA4-67F2A8ED08EA}"/>
              </a:ext>
            </a:extLst>
          </p:cNvPr>
          <p:cNvPicPr>
            <a:picLocks noChangeAspect="1"/>
          </p:cNvPicPr>
          <p:nvPr/>
        </p:nvPicPr>
        <p:blipFill>
          <a:blip r:embed="rId5"/>
          <a:stretch>
            <a:fillRect/>
          </a:stretch>
        </p:blipFill>
        <p:spPr>
          <a:xfrm>
            <a:off x="194720" y="2453197"/>
            <a:ext cx="4437792" cy="3122519"/>
          </a:xfrm>
          <a:prstGeom prst="rect">
            <a:avLst/>
          </a:prstGeom>
        </p:spPr>
      </p:pic>
    </p:spTree>
    <p:extLst>
      <p:ext uri="{BB962C8B-B14F-4D97-AF65-F5344CB8AC3E}">
        <p14:creationId xmlns:p14="http://schemas.microsoft.com/office/powerpoint/2010/main" val="1754677277"/>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C7349A-F88E-5940-A9F8-78A690A73806}"/>
              </a:ext>
            </a:extLst>
          </p:cNvPr>
          <p:cNvPicPr>
            <a:picLocks noChangeAspect="1"/>
          </p:cNvPicPr>
          <p:nvPr/>
        </p:nvPicPr>
        <p:blipFill>
          <a:blip r:embed="rId2"/>
          <a:stretch>
            <a:fillRect/>
          </a:stretch>
        </p:blipFill>
        <p:spPr>
          <a:xfrm>
            <a:off x="138010" y="273700"/>
            <a:ext cx="8739426" cy="5641908"/>
          </a:xfrm>
          <a:prstGeom prst="rect">
            <a:avLst/>
          </a:prstGeom>
        </p:spPr>
      </p:pic>
    </p:spTree>
    <p:extLst>
      <p:ext uri="{BB962C8B-B14F-4D97-AF65-F5344CB8AC3E}">
        <p14:creationId xmlns:p14="http://schemas.microsoft.com/office/powerpoint/2010/main" val="1476489289"/>
      </p:ext>
    </p:extLst>
  </p:cSld>
  <p:clrMapOvr>
    <a:masterClrMapping/>
  </p:clrMapOvr>
  <p:transition>
    <p:cut/>
  </p:transition>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FEB_2017" id="{588F8607-A5D7-3D4B-818E-E47CFE511419}" vid="{E3C8118E-848C-3645-ACB4-6681DFE618EA}"/>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FEB_2017" id="{588F8607-A5D7-3D4B-818E-E47CFE511419}" vid="{486B53B6-EB69-B74F-9382-C78554C104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EMBL-EBI_slide_template_July_2015</Template>
  <TotalTime>28097</TotalTime>
  <Words>815</Words>
  <Application>Microsoft Macintosh PowerPoint</Application>
  <PresentationFormat>On-screen Show (4:3)</PresentationFormat>
  <Paragraphs>151</Paragraphs>
  <Slides>27</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ＭＳ Ｐゴシック</vt:lpstr>
      <vt:lpstr>Arial</vt:lpstr>
      <vt:lpstr>Calibri</vt:lpstr>
      <vt:lpstr>Courier New</vt:lpstr>
      <vt:lpstr>HelveticaNeueLT Pro 35 Th</vt:lpstr>
      <vt:lpstr>HelveticaNeueLT Pro 45 Lt</vt:lpstr>
      <vt:lpstr>Open Sans</vt:lpstr>
      <vt:lpstr>Open Sans Semibold</vt:lpstr>
      <vt:lpstr>Times</vt:lpstr>
      <vt:lpstr>EMBL-EBI_slide_template_July_2015</vt:lpstr>
      <vt:lpstr>1_Leere Präsentation</vt:lpstr>
      <vt:lpstr>Europe PMC and open citations</vt:lpstr>
      <vt:lpstr>PowerPoint Presentation</vt:lpstr>
      <vt:lpstr>All living things are made from the same stuff</vt:lpstr>
      <vt:lpstr>Data resources at EMBL-EBI</vt:lpstr>
      <vt:lpstr>Publishing, credit and attribution in the life sciences</vt:lpstr>
      <vt:lpstr>PowerPoint Presentation</vt:lpstr>
      <vt:lpstr>PowerPoint Presentation</vt:lpstr>
      <vt:lpstr>Europe PMC</vt:lpstr>
      <vt:lpstr>PowerPoint Presentation</vt:lpstr>
      <vt:lpstr>Powerful search based on rich metadata</vt:lpstr>
      <vt:lpstr>PowerPoint Presentation</vt:lpstr>
      <vt:lpstr>PowerPoint Presentation</vt:lpstr>
      <vt:lpstr>Citation Network Processes</vt:lpstr>
      <vt:lpstr>In more detail</vt:lpstr>
      <vt:lpstr>API</vt:lpstr>
      <vt:lpstr>Citation sort order</vt:lpstr>
      <vt:lpstr>Citing articles …</vt:lpstr>
      <vt:lpstr>Citations by year</vt:lpstr>
      <vt:lpstr>Combining Open Data</vt:lpstr>
      <vt:lpstr>Author profiles</vt:lpstr>
      <vt:lpstr>Scientists like big numbers</vt:lpstr>
      <vt:lpstr>Paper citations, data citations</vt:lpstr>
      <vt:lpstr>PowerPoint Presentation</vt:lpstr>
      <vt:lpstr>PowerPoint Presentation</vt:lpstr>
      <vt:lpstr>PowerPoint Presentation</vt:lpstr>
      <vt:lpstr>Preprints are cited too</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stopped worrying about impact factors and learned to love publishing</dc:title>
  <dc:subject/>
  <dc:creator>Jo McEntyre</dc:creator>
  <cp:keywords/>
  <dc:description/>
  <cp:lastModifiedBy>Jo McEntyre</cp:lastModifiedBy>
  <cp:revision>127</cp:revision>
  <cp:lastPrinted>2018-07-05T14:42:29Z</cp:lastPrinted>
  <dcterms:created xsi:type="dcterms:W3CDTF">2018-06-11T14:34:34Z</dcterms:created>
  <dcterms:modified xsi:type="dcterms:W3CDTF">2018-09-02T08:18:36Z</dcterms:modified>
  <cp:category/>
</cp:coreProperties>
</file>